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256" r:id="rId2"/>
    <p:sldId id="267" r:id="rId3"/>
    <p:sldId id="273" r:id="rId4"/>
    <p:sldId id="275" r:id="rId5"/>
    <p:sldId id="278" r:id="rId6"/>
    <p:sldId id="274" r:id="rId7"/>
    <p:sldId id="276" r:id="rId8"/>
    <p:sldId id="279" r:id="rId9"/>
    <p:sldId id="280" r:id="rId10"/>
    <p:sldId id="281" r:id="rId11"/>
    <p:sldId id="272" r:id="rId12"/>
    <p:sldId id="263" r:id="rId13"/>
  </p:sldIdLst>
  <p:sldSz cx="13004800" cy="9753600"/>
  <p:notesSz cx="6769100" cy="9906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F" initials="YF"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4688"/>
  </p:normalViewPr>
  <p:slideViewPr>
    <p:cSldViewPr snapToGrid="0" snapToObjects="1">
      <p:cViewPr varScale="1">
        <p:scale>
          <a:sx n="59" d="100"/>
          <a:sy n="59" d="100"/>
        </p:scale>
        <p:origin x="-1402" y="-7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908050" y="742950"/>
            <a:ext cx="4953000" cy="3714750"/>
          </a:xfrm>
          <a:prstGeom prst="rect">
            <a:avLst/>
          </a:prstGeom>
        </p:spPr>
        <p:txBody>
          <a:bodyPr lIns="91166" tIns="45583" rIns="91166" bIns="45583"/>
          <a:lstStyle/>
          <a:p>
            <a:endParaRPr/>
          </a:p>
        </p:txBody>
      </p:sp>
      <p:sp>
        <p:nvSpPr>
          <p:cNvPr id="114" name="Shape 114"/>
          <p:cNvSpPr>
            <a:spLocks noGrp="1"/>
          </p:cNvSpPr>
          <p:nvPr>
            <p:ph type="body" sz="quarter" idx="1"/>
          </p:nvPr>
        </p:nvSpPr>
        <p:spPr>
          <a:xfrm>
            <a:off x="902547" y="4705350"/>
            <a:ext cx="4964007" cy="4457700"/>
          </a:xfrm>
          <a:prstGeom prst="rect">
            <a:avLst/>
          </a:prstGeom>
        </p:spPr>
        <p:txBody>
          <a:bodyPr lIns="91166" tIns="45583" rIns="91166" bIns="45583"/>
          <a:lstStyle/>
          <a:p>
            <a:endParaRPr/>
          </a:p>
        </p:txBody>
      </p:sp>
    </p:spTree>
    <p:extLst>
      <p:ext uri="{BB962C8B-B14F-4D97-AF65-F5344CB8AC3E}">
        <p14:creationId xmlns:p14="http://schemas.microsoft.com/office/powerpoint/2010/main" val="405784575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33505" y="9408562"/>
            <a:ext cx="2934014" cy="495854"/>
          </a:xfrm>
          <a:prstGeom prst="rect">
            <a:avLst/>
          </a:prstGeom>
        </p:spPr>
        <p:txBody>
          <a:bodyPr lIns="91166" tIns="45583" rIns="91166" bIns="45583"/>
          <a:lstStyle/>
          <a:p>
            <a:fld id="{FCBE34CD-B676-4BF6-8CC0-1ACE3DD4D0D0}" type="slidenum">
              <a:rPr lang="ru-RU" smtClean="0"/>
              <a:pPr/>
              <a:t>4</a:t>
            </a:fld>
            <a:endParaRPr lang="ru-RU"/>
          </a:p>
        </p:txBody>
      </p:sp>
    </p:spTree>
    <p:extLst>
      <p:ext uri="{BB962C8B-B14F-4D97-AF65-F5344CB8AC3E}">
        <p14:creationId xmlns:p14="http://schemas.microsoft.com/office/powerpoint/2010/main" val="132339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33505" y="9408562"/>
            <a:ext cx="2934014" cy="495854"/>
          </a:xfrm>
          <a:prstGeom prst="rect">
            <a:avLst/>
          </a:prstGeom>
        </p:spPr>
        <p:txBody>
          <a:bodyPr lIns="91166" tIns="45583" rIns="91166" bIns="45583"/>
          <a:lstStyle/>
          <a:p>
            <a:fld id="{FCBE34CD-B676-4BF6-8CC0-1ACE3DD4D0D0}" type="slidenum">
              <a:rPr lang="ru-RU" smtClean="0"/>
              <a:pPr/>
              <a:t>5</a:t>
            </a:fld>
            <a:endParaRPr lang="ru-RU"/>
          </a:p>
        </p:txBody>
      </p:sp>
    </p:spTree>
    <p:extLst>
      <p:ext uri="{BB962C8B-B14F-4D97-AF65-F5344CB8AC3E}">
        <p14:creationId xmlns:p14="http://schemas.microsoft.com/office/powerpoint/2010/main" val="132339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0240" y="9040144"/>
            <a:ext cx="3034453" cy="519289"/>
          </a:xfrm>
          <a:prstGeom prst="rect">
            <a:avLst/>
          </a:prstGeom>
        </p:spPr>
        <p:txBody>
          <a:bodyPr lIns="130046" tIns="65023" rIns="130046" bIns="65023"/>
          <a:lstStyle>
            <a:lvl1pPr>
              <a:defRPr/>
            </a:lvl1pPr>
          </a:lstStyle>
          <a:p>
            <a:pPr>
              <a:defRPr/>
            </a:pPr>
            <a:fld id="{0B9FC144-7D4F-4D46-B04B-B69770F7A435}" type="datetime1">
              <a:rPr lang="en-US"/>
              <a:pPr>
                <a:defRPr/>
              </a:pPr>
              <a:t>9/30/2019</a:t>
            </a:fld>
            <a:endParaRPr lang="en-US"/>
          </a:p>
        </p:txBody>
      </p:sp>
      <p:sp>
        <p:nvSpPr>
          <p:cNvPr id="5" name="Footer Placeholder 4"/>
          <p:cNvSpPr>
            <a:spLocks noGrp="1"/>
          </p:cNvSpPr>
          <p:nvPr>
            <p:ph type="ftr" sz="quarter" idx="11"/>
          </p:nvPr>
        </p:nvSpPr>
        <p:spPr>
          <a:xfrm>
            <a:off x="4443308" y="9040144"/>
            <a:ext cx="4118187" cy="519289"/>
          </a:xfrm>
          <a:prstGeom prst="rect">
            <a:avLst/>
          </a:prstGeom>
        </p:spPr>
        <p:txBody>
          <a:bodyPr lIns="130046" tIns="65023" rIns="130046" bIns="65023"/>
          <a:lstStyle>
            <a:lvl1pPr>
              <a:defRPr/>
            </a:lvl1pPr>
          </a:lstStyle>
          <a:p>
            <a:pPr>
              <a:defRPr/>
            </a:pPr>
            <a:endParaRPr lang="en-US"/>
          </a:p>
        </p:txBody>
      </p:sp>
      <p:sp>
        <p:nvSpPr>
          <p:cNvPr id="6" name="Slide Number Placeholder 5"/>
          <p:cNvSpPr>
            <a:spLocks noGrp="1"/>
          </p:cNvSpPr>
          <p:nvPr>
            <p:ph type="sldNum" sz="quarter" idx="12"/>
          </p:nvPr>
        </p:nvSpPr>
        <p:spPr>
          <a:xfrm>
            <a:off x="6303690" y="9251950"/>
            <a:ext cx="384721" cy="379591"/>
          </a:xfrm>
        </p:spPr>
        <p:txBody>
          <a:bodyPr/>
          <a:lstStyle>
            <a:lvl1pPr>
              <a:defRPr/>
            </a:lvl1pPr>
          </a:lstStyle>
          <a:p>
            <a:pPr>
              <a:defRPr/>
            </a:pPr>
            <a:fld id="{E4E63C27-F5F6-4389-B9B0-703C77220625}" type="slidenum">
              <a:rPr lang="en-US"/>
              <a:pPr>
                <a:defRPr/>
              </a:pPr>
              <a:t>‹#›</a:t>
            </a:fld>
            <a:endParaRPr lang="en-US"/>
          </a:p>
        </p:txBody>
      </p:sp>
    </p:spTree>
    <p:extLst>
      <p:ext uri="{BB962C8B-B14F-4D97-AF65-F5344CB8AC3E}">
        <p14:creationId xmlns:p14="http://schemas.microsoft.com/office/powerpoint/2010/main" val="123692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8"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4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3" name="Текст заголовка"/>
          <p:cNvSpPr txBox="1">
            <a:spLocks noGrp="1"/>
          </p:cNvSpPr>
          <p:nvPr>
            <p:ph type="title"/>
          </p:nvPr>
        </p:nvSpPr>
        <p:spPr>
          <a:prstGeom prst="rect">
            <a:avLst/>
          </a:prstGeom>
        </p:spPr>
        <p:txBody>
          <a:bodyPr/>
          <a:lstStyle/>
          <a:p>
            <a:r>
              <a:t>Текст заголовка</a:t>
            </a:r>
          </a:p>
        </p:txBody>
      </p:sp>
      <p:sp>
        <p:nvSpPr>
          <p:cNvPr id="5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1"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2"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mailto:visa-registration@hse.ru"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istudents.hse.ru/data/2017/12/29/1160717499/Payment%20form.pdf"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Линия"/>
          <p:cNvSpPr/>
          <p:nvPr/>
        </p:nvSpPr>
        <p:spPr>
          <a:xfrm flipV="1">
            <a:off x="5206999" y="1140740"/>
            <a:ext cx="1" cy="1975004"/>
          </a:xfrm>
          <a:prstGeom prst="line">
            <a:avLst/>
          </a:prstGeom>
          <a:ln w="12700">
            <a:solidFill>
              <a:srgbClr val="FFFFFF"/>
            </a:solidFill>
            <a:miter lim="400000"/>
          </a:ln>
        </p:spPr>
        <p:txBody>
          <a:bodyPr lIns="50800" tIns="50800" rIns="50800" bIns="50800" anchor="ctr"/>
          <a:lstStyle/>
          <a:p>
            <a:pPr>
              <a:defRPr sz="2400"/>
            </a:pPr>
            <a:endParaRPr/>
          </a:p>
        </p:txBody>
      </p:sp>
      <p:sp>
        <p:nvSpPr>
          <p:cNvPr id="117" name="Очень крутой…"/>
          <p:cNvSpPr txBox="1"/>
          <p:nvPr/>
        </p:nvSpPr>
        <p:spPr>
          <a:xfrm>
            <a:off x="5194299" y="2797983"/>
            <a:ext cx="6715325" cy="29554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pPr algn="l">
              <a:defRPr sz="5000" b="1" cap="all">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18" name="Очень крутой подзаголовок презентации"/>
          <p:cNvSpPr txBox="1"/>
          <p:nvPr/>
        </p:nvSpPr>
        <p:spPr>
          <a:xfrm>
            <a:off x="5207000" y="6356174"/>
            <a:ext cx="6715324" cy="834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l">
              <a:defRPr sz="3000">
                <a:solidFill>
                  <a:srgbClr val="253957"/>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119" name="Название подразделения,  лаборатории, факультета и т.д."/>
          <p:cNvSpPr txBox="1"/>
          <p:nvPr/>
        </p:nvSpPr>
        <p:spPr>
          <a:xfrm>
            <a:off x="5194300" y="851050"/>
            <a:ext cx="6715323" cy="148758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000">
                <a:solidFill>
                  <a:srgbClr val="253957"/>
                </a:solidFill>
                <a:latin typeface="+mn-lt"/>
                <a:ea typeface="+mn-ea"/>
                <a:cs typeface="+mn-cs"/>
                <a:sym typeface="Arial Narrow"/>
              </a:defRPr>
            </a:pPr>
            <a:r>
              <a:rPr lang="en-US" dirty="0">
                <a:latin typeface="Times New Roman" panose="02020603050405020304" pitchFamily="18" charset="0"/>
                <a:ea typeface="Arial Narrow" charset="0"/>
                <a:cs typeface="Times New Roman" panose="02020603050405020304" pitchFamily="18" charset="0"/>
              </a:rPr>
              <a:t>Visa and Registration Centre</a:t>
            </a:r>
          </a:p>
          <a:p>
            <a:pPr algn="l">
              <a:defRPr sz="3000">
                <a:solidFill>
                  <a:srgbClr val="253957"/>
                </a:solidFill>
                <a:latin typeface="+mn-lt"/>
                <a:ea typeface="+mn-ea"/>
                <a:cs typeface="+mn-cs"/>
                <a:sym typeface="Arial Narrow"/>
              </a:defRPr>
            </a:pPr>
            <a:r>
              <a:rPr lang="en-US" dirty="0">
                <a:latin typeface="Times New Roman" panose="02020603050405020304" pitchFamily="18" charset="0"/>
                <a:ea typeface="Arial Narrow" charset="0"/>
                <a:cs typeface="Times New Roman" panose="02020603050405020304" pitchFamily="18" charset="0"/>
              </a:rPr>
              <a:t>Office of </a:t>
            </a:r>
            <a:r>
              <a:rPr lang="en-US" dirty="0" err="1">
                <a:latin typeface="Times New Roman" panose="02020603050405020304" pitchFamily="18" charset="0"/>
                <a:ea typeface="Arial Narrow" charset="0"/>
                <a:cs typeface="Times New Roman" panose="02020603050405020304" pitchFamily="18" charset="0"/>
              </a:rPr>
              <a:t>Internationalisation</a:t>
            </a:r>
            <a:endParaRPr lang="en-US" dirty="0">
              <a:latin typeface="Times New Roman" panose="02020603050405020304" pitchFamily="18" charset="0"/>
              <a:ea typeface="Arial Narrow" charset="0"/>
              <a:cs typeface="Times New Roman" panose="02020603050405020304" pitchFamily="18" charset="0"/>
            </a:endParaRPr>
          </a:p>
          <a:p>
            <a:pPr algn="l">
              <a:defRPr sz="3000">
                <a:solidFill>
                  <a:srgbClr val="253957"/>
                </a:solidFill>
                <a:latin typeface="+mn-lt"/>
                <a:ea typeface="+mn-ea"/>
                <a:cs typeface="+mn-cs"/>
                <a:sym typeface="Arial Narrow"/>
              </a:defRPr>
            </a:pPr>
            <a:endParaRPr dirty="0">
              <a:latin typeface="Times New Roman" panose="02020603050405020304" pitchFamily="18" charset="0"/>
              <a:ea typeface="Arial Narrow" charset="0"/>
              <a:cs typeface="Times New Roman" panose="02020603050405020304" pitchFamily="18" charset="0"/>
            </a:endParaRPr>
          </a:p>
        </p:txBody>
      </p:sp>
      <p:sp>
        <p:nvSpPr>
          <p:cNvPr id="120" name="Москва, 2017"/>
          <p:cNvSpPr txBox="1"/>
          <p:nvPr/>
        </p:nvSpPr>
        <p:spPr>
          <a:xfrm>
            <a:off x="5194300" y="8448522"/>
            <a:ext cx="6715324" cy="4257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2100">
                <a:solidFill>
                  <a:srgbClr val="253957"/>
                </a:solidFill>
                <a:latin typeface="+mn-lt"/>
                <a:ea typeface="+mn-ea"/>
                <a:cs typeface="+mn-cs"/>
                <a:sym typeface="Arial Narrow"/>
              </a:defRPr>
            </a:lvl1pPr>
          </a:lstStyle>
          <a:p>
            <a:r>
              <a:rPr lang="en-US" dirty="0">
                <a:latin typeface="Times New Roman" panose="02020603050405020304" pitchFamily="18" charset="0"/>
                <a:ea typeface="Arial Narrow" charset="0"/>
                <a:cs typeface="Times New Roman" panose="02020603050405020304" pitchFamily="18" charset="0"/>
              </a:rPr>
              <a:t>Moscow</a:t>
            </a:r>
            <a:r>
              <a:rPr dirty="0">
                <a:latin typeface="Times New Roman" panose="02020603050405020304" pitchFamily="18" charset="0"/>
                <a:ea typeface="Arial Narrow" charset="0"/>
                <a:cs typeface="Times New Roman" panose="02020603050405020304" pitchFamily="18" charset="0"/>
              </a:rPr>
              <a:t>, 201</a:t>
            </a:r>
            <a:r>
              <a:rPr lang="en-US" dirty="0">
                <a:latin typeface="Times New Roman" panose="02020603050405020304" pitchFamily="18" charset="0"/>
                <a:ea typeface="Arial Narrow" charset="0"/>
                <a:cs typeface="Times New Roman" panose="02020603050405020304" pitchFamily="18" charset="0"/>
              </a:rPr>
              <a:t>9</a:t>
            </a:r>
            <a:endParaRPr dirty="0">
              <a:latin typeface="Times New Roman" panose="02020603050405020304" pitchFamily="18" charset="0"/>
              <a:ea typeface="Arial Narrow" charset="0"/>
              <a:cs typeface="Times New Roman" panose="02020603050405020304" pitchFamily="18" charset="0"/>
            </a:endParaRPr>
          </a:p>
        </p:txBody>
      </p:sp>
      <p:pic>
        <p:nvPicPr>
          <p:cNvPr id="121" name="Изображение" descr="Изображение"/>
          <p:cNvPicPr>
            <a:picLocks noChangeAspect="1"/>
          </p:cNvPicPr>
          <p:nvPr/>
        </p:nvPicPr>
        <p:blipFill>
          <a:blip r:embed="rId2">
            <a:extLst/>
          </a:blip>
          <a:stretch>
            <a:fillRect/>
          </a:stretch>
        </p:blipFill>
        <p:spPr>
          <a:xfrm>
            <a:off x="968298" y="946303"/>
            <a:ext cx="1945686" cy="1881278"/>
          </a:xfrm>
          <a:prstGeom prst="rect">
            <a:avLst/>
          </a:prstGeom>
          <a:ln w="12700">
            <a:miter lim="400000"/>
          </a:ln>
        </p:spPr>
      </p:pic>
      <p:sp>
        <p:nvSpPr>
          <p:cNvPr id="2" name="Прямоугольник 1"/>
          <p:cNvSpPr/>
          <p:nvPr/>
        </p:nvSpPr>
        <p:spPr>
          <a:xfrm>
            <a:off x="4672209" y="3534570"/>
            <a:ext cx="7034687" cy="3139321"/>
          </a:xfrm>
          <a:prstGeom prst="rect">
            <a:avLst/>
          </a:prstGeom>
        </p:spPr>
        <p:txBody>
          <a:bodyPr wrap="square">
            <a:spAutoFit/>
          </a:bodyPr>
          <a:lstStyle/>
          <a:p>
            <a:r>
              <a:rPr lang="en-US" sz="6600" b="1" dirty="0">
                <a:solidFill>
                  <a:schemeClr val="tx2"/>
                </a:solidFill>
                <a:latin typeface="Times New Roman" panose="02020603050405020304" pitchFamily="18" charset="0"/>
                <a:cs typeface="Times New Roman" panose="02020603050405020304" pitchFamily="18" charset="0"/>
              </a:rPr>
              <a:t>VISA</a:t>
            </a:r>
            <a:r>
              <a:rPr lang="ru-RU" sz="6600" b="1" dirty="0">
                <a:solidFill>
                  <a:schemeClr val="tx2"/>
                </a:solidFill>
                <a:latin typeface="Times New Roman" panose="02020603050405020304" pitchFamily="18" charset="0"/>
                <a:cs typeface="Times New Roman" panose="02020603050405020304" pitchFamily="18" charset="0"/>
              </a:rPr>
              <a:t> </a:t>
            </a:r>
            <a:r>
              <a:rPr lang="en-US" sz="6600" b="1" dirty="0">
                <a:solidFill>
                  <a:schemeClr val="tx2"/>
                </a:solidFill>
                <a:latin typeface="Times New Roman" panose="02020603050405020304" pitchFamily="18" charset="0"/>
                <a:cs typeface="Times New Roman" panose="02020603050405020304" pitchFamily="18" charset="0"/>
              </a:rPr>
              <a:t>&amp; REGISTRATION </a:t>
            </a:r>
          </a:p>
          <a:p>
            <a:r>
              <a:rPr lang="en-US" sz="6600" b="1" dirty="0">
                <a:solidFill>
                  <a:srgbClr val="FF0000"/>
                </a:solidFill>
                <a:latin typeface="Times New Roman" panose="02020603050405020304" pitchFamily="18" charset="0"/>
                <a:cs typeface="Times New Roman" panose="02020603050405020304" pitchFamily="18" charset="0"/>
              </a:rPr>
              <a:t>Highlights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F5A7BDE-8EE8-4159-94B7-D1F39AA88923}"/>
              </a:ext>
            </a:extLst>
          </p:cNvPr>
          <p:cNvSpPr txBox="1"/>
          <p:nvPr/>
        </p:nvSpPr>
        <p:spPr>
          <a:xfrm>
            <a:off x="2129425" y="42834"/>
            <a:ext cx="874595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de-DE" sz="4800" b="1" dirty="0" err="1">
                <a:latin typeface="Times New Roman" panose="02020603050405020304" pitchFamily="18" charset="0"/>
                <a:cs typeface="Times New Roman" panose="02020603050405020304" pitchFamily="18" charset="0"/>
              </a:rPr>
              <a:t>Our</a:t>
            </a:r>
            <a:r>
              <a:rPr lang="de-DE" sz="4800" b="1" dirty="0">
                <a:latin typeface="Times New Roman" panose="02020603050405020304" pitchFamily="18" charset="0"/>
                <a:cs typeface="Times New Roman" panose="02020603050405020304" pitchFamily="18" charset="0"/>
              </a:rPr>
              <a:t> </a:t>
            </a:r>
            <a:r>
              <a:rPr lang="de-DE" sz="4800" b="1" dirty="0" err="1">
                <a:latin typeface="Times New Roman" panose="02020603050405020304" pitchFamily="18" charset="0"/>
                <a:cs typeface="Times New Roman" panose="02020603050405020304" pitchFamily="18" charset="0"/>
              </a:rPr>
              <a:t>website</a:t>
            </a:r>
            <a:endParaRPr kumimoji="0" lang="ru-RU" sz="48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endParaRPr>
          </a:p>
        </p:txBody>
      </p:sp>
      <p:pic>
        <p:nvPicPr>
          <p:cNvPr id="4" name="Рисунок 3">
            <a:extLst>
              <a:ext uri="{FF2B5EF4-FFF2-40B4-BE49-F238E27FC236}">
                <a16:creationId xmlns="" xmlns:a16="http://schemas.microsoft.com/office/drawing/2014/main" id="{F02DA543-A682-4551-876E-2A15BC1DD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63" y="884091"/>
            <a:ext cx="8054237" cy="4530508"/>
          </a:xfrm>
          <a:prstGeom prst="rect">
            <a:avLst/>
          </a:prstGeom>
        </p:spPr>
      </p:pic>
      <p:pic>
        <p:nvPicPr>
          <p:cNvPr id="10" name="Рисунок 9">
            <a:extLst>
              <a:ext uri="{FF2B5EF4-FFF2-40B4-BE49-F238E27FC236}">
                <a16:creationId xmlns="" xmlns:a16="http://schemas.microsoft.com/office/drawing/2014/main" id="{365D8FA9-1784-4AAB-9B50-F3413B0DA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965" y="4632542"/>
            <a:ext cx="8317282" cy="4678471"/>
          </a:xfrm>
          <a:prstGeom prst="rect">
            <a:avLst/>
          </a:prstGeom>
        </p:spPr>
      </p:pic>
      <p:sp>
        <p:nvSpPr>
          <p:cNvPr id="11" name="Стрелка: влево 10">
            <a:extLst>
              <a:ext uri="{FF2B5EF4-FFF2-40B4-BE49-F238E27FC236}">
                <a16:creationId xmlns="" xmlns:a16="http://schemas.microsoft.com/office/drawing/2014/main" id="{265FC49E-38B3-45CC-A8C6-086B152CFB28}"/>
              </a:ext>
            </a:extLst>
          </p:cNvPr>
          <p:cNvSpPr/>
          <p:nvPr/>
        </p:nvSpPr>
        <p:spPr>
          <a:xfrm>
            <a:off x="9006214" y="2517732"/>
            <a:ext cx="2705622" cy="841256"/>
          </a:xfrm>
          <a:prstGeom prst="lef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2" name="Стрелка: вправо 11">
            <a:extLst>
              <a:ext uri="{FF2B5EF4-FFF2-40B4-BE49-F238E27FC236}">
                <a16:creationId xmlns="" xmlns:a16="http://schemas.microsoft.com/office/drawing/2014/main" id="{BF76005F-D358-4A19-9F47-1C2CCA21E5CC}"/>
              </a:ext>
            </a:extLst>
          </p:cNvPr>
          <p:cNvSpPr/>
          <p:nvPr/>
        </p:nvSpPr>
        <p:spPr>
          <a:xfrm>
            <a:off x="977030" y="6976997"/>
            <a:ext cx="2668044" cy="801666"/>
          </a:xfrm>
          <a:prstGeom prst="righ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4743104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25278" y="5461985"/>
            <a:ext cx="11430001" cy="34436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21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26" name="Заголовок основного текста"/>
          <p:cNvSpPr txBox="1"/>
          <p:nvPr/>
        </p:nvSpPr>
        <p:spPr>
          <a:xfrm>
            <a:off x="1080581" y="3494940"/>
            <a:ext cx="11430001" cy="9421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127"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en-US" dirty="0">
                <a:latin typeface="Arial Narrow" charset="0"/>
                <a:ea typeface="Arial Narrow" charset="0"/>
                <a:cs typeface="Arial Narrow" charset="0"/>
              </a:rPr>
              <a:t>Visa and Registration Centre</a:t>
            </a:r>
          </a:p>
          <a:p>
            <a:r>
              <a:rPr lang="en-US" dirty="0">
                <a:latin typeface="Arial Narrow" charset="0"/>
                <a:ea typeface="Arial Narrow" charset="0"/>
                <a:cs typeface="Arial Narrow" charset="0"/>
              </a:rPr>
              <a:t>Office of </a:t>
            </a:r>
            <a:r>
              <a:rPr lang="en-US" dirty="0" err="1">
                <a:latin typeface="Arial Narrow" charset="0"/>
                <a:ea typeface="Arial Narrow" charset="0"/>
                <a:cs typeface="Arial Narrow" charset="0"/>
              </a:rPr>
              <a:t>Internationalisation</a:t>
            </a:r>
            <a:endParaRPr lang="en-US"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Прямоугольник 1"/>
          <p:cNvSpPr/>
          <p:nvPr/>
        </p:nvSpPr>
        <p:spPr>
          <a:xfrm>
            <a:off x="3017520" y="5977890"/>
            <a:ext cx="5612130" cy="7294305"/>
          </a:xfrm>
          <a:prstGeom prst="rect">
            <a:avLst/>
          </a:prstGeom>
        </p:spPr>
        <p:txBody>
          <a:bodyPr wrap="square">
            <a:spAutoFit/>
          </a:bodyPr>
          <a:lstStyle/>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p:txBody>
      </p:sp>
      <p:sp>
        <p:nvSpPr>
          <p:cNvPr id="3" name="Прямоугольник 2"/>
          <p:cNvSpPr/>
          <p:nvPr/>
        </p:nvSpPr>
        <p:spPr>
          <a:xfrm>
            <a:off x="1250562" y="1574800"/>
            <a:ext cx="10785228" cy="2862322"/>
          </a:xfrm>
          <a:prstGeom prst="rect">
            <a:avLst/>
          </a:prstGeom>
        </p:spPr>
        <p:txBody>
          <a:bodyPr wrap="square">
            <a:spAutoFit/>
          </a:bodyPr>
          <a:lstStyle/>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p:txBody>
      </p:sp>
      <p:sp>
        <p:nvSpPr>
          <p:cNvPr id="5" name="Прямоугольник 4"/>
          <p:cNvSpPr/>
          <p:nvPr/>
        </p:nvSpPr>
        <p:spPr>
          <a:xfrm>
            <a:off x="252984" y="1669511"/>
            <a:ext cx="12257598" cy="646331"/>
          </a:xfrm>
          <a:prstGeom prst="rect">
            <a:avLst/>
          </a:prstGeom>
        </p:spPr>
        <p:txBody>
          <a:bodyPr wrap="square">
            <a:spAutoFit/>
          </a:bodyPr>
          <a:lstStyle/>
          <a:p>
            <a:pPr algn="l"/>
            <a:endParaRPr lang="ru-RU" sz="1800" b="1" u="sng" dirty="0">
              <a:solidFill>
                <a:schemeClr val="accent1">
                  <a:lumMod val="75000"/>
                </a:schemeClr>
              </a:solidFill>
              <a:latin typeface="Times New Roman" panose="02020603050405020304" pitchFamily="18" charset="0"/>
              <a:cs typeface="Times New Roman" panose="02020603050405020304" pitchFamily="18" charset="0"/>
            </a:endParaRPr>
          </a:p>
          <a:p>
            <a:pPr algn="l"/>
            <a:endParaRPr lang="ru-RU" sz="1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130583" y="1680078"/>
            <a:ext cx="6502400" cy="1077218"/>
          </a:xfrm>
          <a:prstGeom prst="rect">
            <a:avLst/>
          </a:prstGeom>
        </p:spPr>
        <p:txBody>
          <a:bodyPr>
            <a:spAutoFit/>
          </a:bodyPr>
          <a:lstStyle/>
          <a:p>
            <a:r>
              <a:rPr lang="fr-FR" sz="3200" b="1" dirty="0">
                <a:solidFill>
                  <a:srgbClr val="FF0000"/>
                </a:solidFill>
                <a:latin typeface="Times New Roman" panose="02020603050405020304" pitchFamily="18" charset="0"/>
                <a:cs typeface="Times New Roman" panose="02020603050405020304" pitchFamily="18" charset="0"/>
              </a:rPr>
              <a:t>HSE Visa &amp; Registration Centre:</a:t>
            </a:r>
          </a:p>
          <a:p>
            <a:r>
              <a:rPr lang="fr-FR" sz="3200" b="1" dirty="0">
                <a:solidFill>
                  <a:srgbClr val="FF0000"/>
                </a:solidFill>
                <a:latin typeface="Times New Roman" panose="02020603050405020304" pitchFamily="18" charset="0"/>
                <a:cs typeface="Times New Roman" panose="02020603050405020304" pitchFamily="18" charset="0"/>
              </a:rPr>
              <a:t>CONTACT DETAILS</a:t>
            </a:r>
          </a:p>
        </p:txBody>
      </p:sp>
      <p:sp>
        <p:nvSpPr>
          <p:cNvPr id="10" name="Прямоугольник 9"/>
          <p:cNvSpPr/>
          <p:nvPr/>
        </p:nvSpPr>
        <p:spPr>
          <a:xfrm>
            <a:off x="6381782" y="4809066"/>
            <a:ext cx="4785327" cy="2585323"/>
          </a:xfrm>
          <a:prstGeom prst="rect">
            <a:avLst/>
          </a:prstGeom>
        </p:spPr>
        <p:txBody>
          <a:bodyPr wrap="square">
            <a:spAutoFit/>
          </a:bodyPr>
          <a:lstStyle/>
          <a:p>
            <a:pPr lvl="0" defTabSz="457200" fontAlgn="base" hangingPunct="1">
              <a:spcBef>
                <a:spcPct val="0"/>
              </a:spcBef>
              <a:spcAft>
                <a:spcPct val="0"/>
              </a:spcAft>
            </a:pPr>
            <a:r>
              <a:rPr lang="en-US" b="1" kern="1200" dirty="0">
                <a:solidFill>
                  <a:prstClr val="black"/>
                </a:solidFill>
                <a:latin typeface="Times New Roman" panose="02020603050405020304" pitchFamily="18" charset="0"/>
                <a:ea typeface="ＭＳ Ｐゴシック"/>
                <a:cs typeface="Times New Roman" panose="02020603050405020304" pitchFamily="18" charset="0"/>
              </a:rPr>
              <a:t>If you have questions, please </a:t>
            </a:r>
            <a:r>
              <a:rPr lang="en-US" b="1" u="sng" kern="1200" dirty="0">
                <a:solidFill>
                  <a:prstClr val="black"/>
                </a:solidFill>
                <a:latin typeface="Times New Roman" panose="02020603050405020304" pitchFamily="18" charset="0"/>
                <a:ea typeface="ＭＳ Ｐゴシック"/>
                <a:cs typeface="Times New Roman" panose="02020603050405020304" pitchFamily="18" charset="0"/>
              </a:rPr>
              <a:t>visit our website </a:t>
            </a:r>
            <a:r>
              <a:rPr lang="en-US" b="1" kern="1200" dirty="0">
                <a:solidFill>
                  <a:prstClr val="black"/>
                </a:solidFill>
                <a:latin typeface="Times New Roman" panose="02020603050405020304" pitchFamily="18" charset="0"/>
                <a:ea typeface="ＭＳ Ｐゴシック"/>
                <a:cs typeface="Times New Roman" panose="02020603050405020304" pitchFamily="18" charset="0"/>
              </a:rPr>
              <a:t>or/and contact us at:</a:t>
            </a:r>
          </a:p>
          <a:p>
            <a:pPr lvl="0" defTabSz="457200" fontAlgn="base" hangingPunct="1">
              <a:spcBef>
                <a:spcPct val="0"/>
              </a:spcBef>
              <a:spcAft>
                <a:spcPct val="0"/>
              </a:spcAft>
            </a:pPr>
            <a:endParaRPr lang="en-US" b="1" kern="1200" dirty="0">
              <a:solidFill>
                <a:srgbClr val="1F497D"/>
              </a:solidFill>
              <a:latin typeface="Times New Roman" panose="02020603050405020304" pitchFamily="18" charset="0"/>
              <a:ea typeface="ＭＳ Ｐゴシック"/>
              <a:cs typeface="Times New Roman" panose="02020603050405020304" pitchFamily="18" charset="0"/>
            </a:endParaRPr>
          </a:p>
          <a:p>
            <a:pPr lvl="0" defTabSz="457200" fontAlgn="base" hangingPunct="1">
              <a:spcBef>
                <a:spcPct val="0"/>
              </a:spcBef>
              <a:spcAft>
                <a:spcPct val="0"/>
              </a:spcAft>
            </a:pPr>
            <a:r>
              <a:rPr lang="en-US" sz="1800" kern="1200" dirty="0">
                <a:solidFill>
                  <a:srgbClr val="002060"/>
                </a:solidFill>
                <a:latin typeface="Times New Roman" panose="02020603050405020304" pitchFamily="18" charset="0"/>
                <a:ea typeface="ＭＳ Ｐゴシック"/>
                <a:cs typeface="Times New Roman" panose="02020603050405020304" pitchFamily="18" charset="0"/>
              </a:rPr>
              <a:t>email</a:t>
            </a:r>
            <a:r>
              <a:rPr lang="ru-RU" sz="1800" kern="1200" dirty="0">
                <a:solidFill>
                  <a:srgbClr val="002060"/>
                </a:solidFill>
                <a:latin typeface="Times New Roman" panose="02020603050405020304" pitchFamily="18" charset="0"/>
                <a:ea typeface="ＭＳ Ｐゴシック"/>
                <a:cs typeface="Times New Roman" panose="02020603050405020304" pitchFamily="18" charset="0"/>
              </a:rPr>
              <a:t>: </a:t>
            </a:r>
            <a:r>
              <a:rPr lang="en-US" sz="1800" b="1" kern="1200" dirty="0">
                <a:solidFill>
                  <a:srgbClr val="002060"/>
                </a:solidFill>
                <a:latin typeface="Times New Roman" panose="02020603050405020304" pitchFamily="18" charset="0"/>
                <a:ea typeface="ＭＳ Ｐゴシック"/>
                <a:cs typeface="Times New Roman" panose="02020603050405020304" pitchFamily="18" charset="0"/>
                <a:hlinkClick r:id="rId3"/>
              </a:rPr>
              <a:t>visa-registration@hse.ru</a:t>
            </a:r>
            <a:endParaRPr lang="en-US" sz="1800" b="1" kern="1200" dirty="0">
              <a:solidFill>
                <a:srgbClr val="002060"/>
              </a:solidFill>
              <a:latin typeface="Times New Roman" panose="02020603050405020304" pitchFamily="18" charset="0"/>
              <a:ea typeface="ＭＳ Ｐゴシック"/>
              <a:cs typeface="Times New Roman" panose="02020603050405020304" pitchFamily="18" charset="0"/>
            </a:endParaRPr>
          </a:p>
        </p:txBody>
      </p:sp>
      <p:sp>
        <p:nvSpPr>
          <p:cNvPr id="11" name="Прямоугольник 10"/>
          <p:cNvSpPr/>
          <p:nvPr/>
        </p:nvSpPr>
        <p:spPr>
          <a:xfrm>
            <a:off x="2229633" y="2813496"/>
            <a:ext cx="7664743" cy="1323439"/>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for more information please visit our website</a:t>
            </a:r>
            <a:r>
              <a:rPr lang="ru-RU" sz="2000" b="1" dirty="0">
                <a:latin typeface="Times New Roman" panose="02020603050405020304" pitchFamily="18" charset="0"/>
                <a:cs typeface="Times New Roman" panose="02020603050405020304" pitchFamily="18" charset="0"/>
              </a:rPr>
              <a:t>: </a:t>
            </a:r>
            <a:r>
              <a:rPr lang="en-US" sz="6000" b="1" u="sng" dirty="0">
                <a:solidFill>
                  <a:schemeClr val="accent1">
                    <a:lumMod val="50000"/>
                  </a:schemeClr>
                </a:solidFill>
                <a:latin typeface="Times New Roman" panose="02020603050405020304" pitchFamily="18" charset="0"/>
                <a:cs typeface="Times New Roman" panose="02020603050405020304" pitchFamily="18" charset="0"/>
              </a:rPr>
              <a:t>https://visa.hse.ru</a:t>
            </a:r>
            <a:endParaRPr lang="en-US" sz="6000" b="1" dirty="0">
              <a:solidFill>
                <a:prstClr val="black"/>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250562" y="4804254"/>
            <a:ext cx="4346478" cy="3939540"/>
          </a:xfrm>
          <a:prstGeom prst="rect">
            <a:avLst/>
          </a:prstGeom>
        </p:spPr>
        <p:txBody>
          <a:bodyPr wrap="square">
            <a:spAutoFit/>
          </a:bodyPr>
          <a:lstStyle/>
          <a:p>
            <a:r>
              <a:rPr lang="en-US" sz="1600" b="1" dirty="0">
                <a:solidFill>
                  <a:schemeClr val="tx2">
                    <a:lumMod val="75000"/>
                  </a:schemeClr>
                </a:solidFill>
                <a:latin typeface="Times New Roman" panose="02020603050405020304" pitchFamily="18" charset="0"/>
                <a:cs typeface="Times New Roman" panose="02020603050405020304" pitchFamily="18" charset="0"/>
              </a:rPr>
              <a:t>Office hours</a:t>
            </a:r>
            <a:r>
              <a:rPr lang="en-US" sz="1600" dirty="0">
                <a:solidFill>
                  <a:schemeClr val="tx2">
                    <a:lumMod val="75000"/>
                  </a:schemeClr>
                </a:solidFill>
                <a:latin typeface="Times New Roman" panose="02020603050405020304" pitchFamily="18" charset="0"/>
                <a:cs typeface="Times New Roman" panose="02020603050405020304" pitchFamily="18" charset="0"/>
              </a:rPr>
              <a:t>:    Monday-Friday, </a:t>
            </a:r>
          </a:p>
          <a:p>
            <a:r>
              <a:rPr lang="ru-RU" sz="1600" dirty="0">
                <a:solidFill>
                  <a:schemeClr val="tx2">
                    <a:lumMod val="75000"/>
                  </a:schemeClr>
                </a:solidFill>
                <a:latin typeface="Times New Roman" panose="02020603050405020304" pitchFamily="18" charset="0"/>
                <a:cs typeface="Times New Roman" panose="02020603050405020304" pitchFamily="18" charset="0"/>
              </a:rPr>
              <a:t>10:</a:t>
            </a:r>
            <a:r>
              <a:rPr lang="en-US" sz="1600" dirty="0">
                <a:solidFill>
                  <a:schemeClr val="tx2">
                    <a:lumMod val="75000"/>
                  </a:schemeClr>
                </a:solidFill>
                <a:latin typeface="Times New Roman" panose="02020603050405020304" pitchFamily="18" charset="0"/>
                <a:cs typeface="Times New Roman" panose="02020603050405020304" pitchFamily="18" charset="0"/>
              </a:rPr>
              <a:t>0</a:t>
            </a:r>
            <a:r>
              <a:rPr lang="ru-RU" sz="1600" dirty="0">
                <a:solidFill>
                  <a:schemeClr val="tx2">
                    <a:lumMod val="75000"/>
                  </a:schemeClr>
                </a:solidFill>
                <a:latin typeface="Times New Roman" panose="02020603050405020304" pitchFamily="18" charset="0"/>
                <a:cs typeface="Times New Roman" panose="02020603050405020304" pitchFamily="18" charset="0"/>
              </a:rPr>
              <a:t>0 </a:t>
            </a:r>
            <a:r>
              <a:rPr lang="en-US" sz="1600" dirty="0">
                <a:solidFill>
                  <a:schemeClr val="tx2">
                    <a:lumMod val="75000"/>
                  </a:schemeClr>
                </a:solidFill>
                <a:latin typeface="Times New Roman" panose="02020603050405020304" pitchFamily="18" charset="0"/>
                <a:cs typeface="Times New Roman" panose="02020603050405020304" pitchFamily="18" charset="0"/>
              </a:rPr>
              <a:t>am-7</a:t>
            </a:r>
            <a:r>
              <a:rPr lang="ru-RU" sz="1600" dirty="0">
                <a:solidFill>
                  <a:schemeClr val="tx2">
                    <a:lumMod val="75000"/>
                  </a:schemeClr>
                </a:solidFill>
                <a:latin typeface="Times New Roman" panose="02020603050405020304" pitchFamily="18" charset="0"/>
                <a:cs typeface="Times New Roman" panose="02020603050405020304" pitchFamily="18" charset="0"/>
              </a:rPr>
              <a:t>:</a:t>
            </a:r>
            <a:r>
              <a:rPr lang="en-US" sz="1600" dirty="0">
                <a:solidFill>
                  <a:schemeClr val="tx2">
                    <a:lumMod val="75000"/>
                  </a:schemeClr>
                </a:solidFill>
                <a:latin typeface="Times New Roman" panose="02020603050405020304" pitchFamily="18" charset="0"/>
                <a:cs typeface="Times New Roman" panose="02020603050405020304" pitchFamily="18" charset="0"/>
              </a:rPr>
              <a:t>0</a:t>
            </a:r>
            <a:r>
              <a:rPr lang="ru-RU" sz="1600" dirty="0">
                <a:solidFill>
                  <a:schemeClr val="tx2">
                    <a:lumMod val="75000"/>
                  </a:schemeClr>
                </a:solidFill>
                <a:latin typeface="Times New Roman" panose="02020603050405020304" pitchFamily="18" charset="0"/>
                <a:cs typeface="Times New Roman" panose="02020603050405020304" pitchFamily="18" charset="0"/>
              </a:rPr>
              <a:t>0</a:t>
            </a:r>
            <a:r>
              <a:rPr lang="en-US" sz="1600" dirty="0">
                <a:solidFill>
                  <a:schemeClr val="tx2">
                    <a:lumMod val="75000"/>
                  </a:schemeClr>
                </a:solidFill>
                <a:latin typeface="Times New Roman" panose="02020603050405020304" pitchFamily="18" charset="0"/>
                <a:cs typeface="Times New Roman" panose="02020603050405020304" pitchFamily="18" charset="0"/>
              </a:rPr>
              <a:t> pm</a:t>
            </a:r>
          </a:p>
          <a:p>
            <a:endParaRPr lang="en-US" sz="1800" dirty="0">
              <a:solidFill>
                <a:srgbClr val="1C2A55"/>
              </a:solidFill>
              <a:latin typeface="Times New Roman" panose="02020603050405020304" pitchFamily="18" charset="0"/>
              <a:cs typeface="Times New Roman" panose="02020603050405020304" pitchFamily="18" charset="0"/>
            </a:endParaRPr>
          </a:p>
          <a:p>
            <a:r>
              <a:rPr lang="en-US" sz="2800" b="1" u="sng" dirty="0">
                <a:solidFill>
                  <a:srgbClr val="1C2A55"/>
                </a:solidFill>
                <a:latin typeface="Times New Roman" panose="02020603050405020304" pitchFamily="18" charset="0"/>
                <a:cs typeface="Times New Roman" panose="02020603050405020304" pitchFamily="18" charset="0"/>
              </a:rPr>
              <a:t>Visiting hours</a:t>
            </a:r>
            <a:r>
              <a:rPr lang="en-US" sz="2800" u="sng" dirty="0">
                <a:solidFill>
                  <a:srgbClr val="1C2A55"/>
                </a:solidFill>
                <a:latin typeface="Times New Roman" panose="02020603050405020304" pitchFamily="18" charset="0"/>
                <a:cs typeface="Times New Roman" panose="02020603050405020304" pitchFamily="18" charset="0"/>
              </a:rPr>
              <a:t>: </a:t>
            </a:r>
          </a:p>
          <a:p>
            <a:r>
              <a:rPr lang="en-US" sz="2800" dirty="0">
                <a:solidFill>
                  <a:srgbClr val="1C2A55"/>
                </a:solidFill>
                <a:latin typeface="Times New Roman" panose="02020603050405020304" pitchFamily="18" charset="0"/>
                <a:cs typeface="Times New Roman" panose="02020603050405020304" pitchFamily="18" charset="0"/>
              </a:rPr>
              <a:t>Monday, Tuesday, Thursday- 03 pm - 06 pm</a:t>
            </a:r>
          </a:p>
          <a:p>
            <a:endParaRPr lang="en-US" sz="2800" dirty="0">
              <a:solidFill>
                <a:srgbClr val="1C2A55"/>
              </a:solidFill>
              <a:latin typeface="Times New Roman" panose="02020603050405020304" pitchFamily="18" charset="0"/>
              <a:cs typeface="Times New Roman" panose="02020603050405020304" pitchFamily="18" charset="0"/>
            </a:endParaRPr>
          </a:p>
          <a:p>
            <a:r>
              <a:rPr lang="en-US" sz="2800" dirty="0">
                <a:solidFill>
                  <a:srgbClr val="1C2A55"/>
                </a:solidFill>
                <a:latin typeface="Times New Roman" panose="02020603050405020304" pitchFamily="18" charset="0"/>
                <a:cs typeface="Times New Roman" panose="02020603050405020304" pitchFamily="18" charset="0"/>
              </a:rPr>
              <a:t>  Wednesday, Friday -  </a:t>
            </a:r>
            <a:endParaRPr lang="ru-RU" sz="2800">
              <a:solidFill>
                <a:srgbClr val="1C2A55"/>
              </a:solidFill>
              <a:latin typeface="Times New Roman" panose="02020603050405020304" pitchFamily="18" charset="0"/>
              <a:cs typeface="Times New Roman" panose="02020603050405020304" pitchFamily="18" charset="0"/>
            </a:endParaRPr>
          </a:p>
          <a:p>
            <a:r>
              <a:rPr lang="en-US" sz="2800">
                <a:solidFill>
                  <a:srgbClr val="1C2A55"/>
                </a:solidFill>
                <a:latin typeface="Times New Roman" panose="02020603050405020304" pitchFamily="18" charset="0"/>
                <a:cs typeface="Times New Roman" panose="02020603050405020304" pitchFamily="18" charset="0"/>
              </a:rPr>
              <a:t>10</a:t>
            </a:r>
            <a:r>
              <a:rPr lang="ru-RU" sz="2800" dirty="0">
                <a:solidFill>
                  <a:srgbClr val="1C2A55"/>
                </a:solidFill>
                <a:latin typeface="Times New Roman" panose="02020603050405020304" pitchFamily="18" charset="0"/>
                <a:cs typeface="Times New Roman" panose="02020603050405020304" pitchFamily="18" charset="0"/>
              </a:rPr>
              <a:t>:</a:t>
            </a:r>
            <a:r>
              <a:rPr lang="en-US" sz="2800" dirty="0">
                <a:solidFill>
                  <a:srgbClr val="1C2A55"/>
                </a:solidFill>
                <a:latin typeface="Times New Roman" panose="02020603050405020304" pitchFamily="18" charset="0"/>
                <a:cs typeface="Times New Roman" panose="02020603050405020304" pitchFamily="18" charset="0"/>
              </a:rPr>
              <a:t>0</a:t>
            </a:r>
            <a:r>
              <a:rPr lang="ru-RU" sz="2800" dirty="0">
                <a:solidFill>
                  <a:srgbClr val="1C2A55"/>
                </a:solidFill>
                <a:latin typeface="Times New Roman" panose="02020603050405020304" pitchFamily="18" charset="0"/>
                <a:cs typeface="Times New Roman" panose="02020603050405020304" pitchFamily="18" charset="0"/>
              </a:rPr>
              <a:t>0</a:t>
            </a:r>
            <a:r>
              <a:rPr lang="en-US" sz="2800" dirty="0">
                <a:solidFill>
                  <a:srgbClr val="1C2A55"/>
                </a:solidFill>
                <a:latin typeface="Times New Roman" panose="02020603050405020304" pitchFamily="18" charset="0"/>
                <a:cs typeface="Times New Roman" panose="02020603050405020304" pitchFamily="18" charset="0"/>
              </a:rPr>
              <a:t> a.m. -12-00 and </a:t>
            </a:r>
          </a:p>
          <a:p>
            <a:r>
              <a:rPr lang="en-US" sz="2800" dirty="0">
                <a:solidFill>
                  <a:srgbClr val="1C2A55"/>
                </a:solidFill>
                <a:latin typeface="Times New Roman" panose="02020603050405020304" pitchFamily="18" charset="0"/>
                <a:cs typeface="Times New Roman" panose="02020603050405020304" pitchFamily="18" charset="0"/>
              </a:rPr>
              <a:t>03 pm - 06</a:t>
            </a:r>
            <a:r>
              <a:rPr lang="ru-RU" sz="2800" dirty="0">
                <a:solidFill>
                  <a:srgbClr val="1C2A55"/>
                </a:solidFill>
                <a:latin typeface="Times New Roman" panose="02020603050405020304" pitchFamily="18" charset="0"/>
                <a:cs typeface="Times New Roman" panose="02020603050405020304" pitchFamily="18" charset="0"/>
              </a:rPr>
              <a:t>:</a:t>
            </a:r>
            <a:r>
              <a:rPr lang="en-US" sz="2800" dirty="0">
                <a:solidFill>
                  <a:srgbClr val="1C2A55"/>
                </a:solidFill>
                <a:latin typeface="Times New Roman" panose="02020603050405020304" pitchFamily="18" charset="0"/>
                <a:cs typeface="Times New Roman" panose="02020603050405020304" pitchFamily="18" charset="0"/>
              </a:rPr>
              <a:t>0</a:t>
            </a:r>
            <a:r>
              <a:rPr lang="ru-RU" sz="2800" dirty="0">
                <a:solidFill>
                  <a:srgbClr val="1C2A55"/>
                </a:solidFill>
                <a:latin typeface="Times New Roman" panose="02020603050405020304" pitchFamily="18" charset="0"/>
                <a:cs typeface="Times New Roman" panose="02020603050405020304" pitchFamily="18" charset="0"/>
              </a:rPr>
              <a:t>0</a:t>
            </a:r>
            <a:r>
              <a:rPr lang="en-US" sz="2800" dirty="0">
                <a:solidFill>
                  <a:srgbClr val="1C2A55"/>
                </a:solidFill>
                <a:latin typeface="Times New Roman" panose="02020603050405020304" pitchFamily="18" charset="0"/>
                <a:cs typeface="Times New Roman" panose="02020603050405020304" pitchFamily="18" charset="0"/>
              </a:rPr>
              <a:t> pm.</a:t>
            </a:r>
          </a:p>
        </p:txBody>
      </p:sp>
      <p:sp>
        <p:nvSpPr>
          <p:cNvPr id="4" name="TextBox 3">
            <a:extLst>
              <a:ext uri="{FF2B5EF4-FFF2-40B4-BE49-F238E27FC236}">
                <a16:creationId xmlns="" xmlns:a16="http://schemas.microsoft.com/office/drawing/2014/main" id="{E6681EBA-0CF2-410D-825A-3B1B8B45260F}"/>
              </a:ext>
            </a:extLst>
          </p:cNvPr>
          <p:cNvSpPr txBox="1"/>
          <p:nvPr/>
        </p:nvSpPr>
        <p:spPr>
          <a:xfrm>
            <a:off x="7177414" y="7713600"/>
            <a:ext cx="4576824"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Times New Roman" panose="02020603050405020304" pitchFamily="18" charset="0"/>
                <a:cs typeface="Times New Roman" panose="02020603050405020304" pitchFamily="18" charset="0"/>
              </a:rPr>
              <a:t>Address: 11 </a:t>
            </a:r>
            <a:r>
              <a:rPr lang="en-US" sz="2800" dirty="0" err="1">
                <a:latin typeface="Times New Roman" panose="02020603050405020304" pitchFamily="18" charset="0"/>
                <a:cs typeface="Times New Roman" panose="02020603050405020304" pitchFamily="18" charset="0"/>
              </a:rPr>
              <a:t>Pokrovsky</a:t>
            </a:r>
            <a:r>
              <a:rPr lang="en-US" sz="2800" dirty="0">
                <a:latin typeface="Times New Roman" panose="02020603050405020304" pitchFamily="18" charset="0"/>
                <a:cs typeface="Times New Roman" panose="02020603050405020304" pitchFamily="18" charset="0"/>
              </a:rPr>
              <a:t> Boulevard, Building D (2E), </a:t>
            </a:r>
            <a:r>
              <a:rPr lang="en-US" sz="2800" dirty="0" smtClean="0">
                <a:latin typeface="Times New Roman" panose="02020603050405020304" pitchFamily="18" charset="0"/>
                <a:cs typeface="Times New Roman" panose="02020603050405020304" pitchFamily="18" charset="0"/>
              </a:rPr>
              <a:t>D006</a:t>
            </a:r>
            <a:endParaRPr kumimoji="0" lang="ru-RU"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endParaRPr>
          </a:p>
        </p:txBody>
      </p:sp>
    </p:spTree>
    <p:extLst>
      <p:ext uri="{BB962C8B-B14F-4D97-AF65-F5344CB8AC3E}">
        <p14:creationId xmlns:p14="http://schemas.microsoft.com/office/powerpoint/2010/main" val="38531147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Адрес: ТехтТехтТехтТехтТехтТехтТехтТехтТехтТехтТехтТехтТехт"/>
          <p:cNvSpPr txBox="1"/>
          <p:nvPr/>
        </p:nvSpPr>
        <p:spPr>
          <a:xfrm>
            <a:off x="5916702" y="8166805"/>
            <a:ext cx="6100980"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defTabSz="457200">
              <a:defRPr sz="1800">
                <a:solidFill>
                  <a:srgbClr val="FFFFFF"/>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166" name="www.text"/>
          <p:cNvSpPr txBox="1"/>
          <p:nvPr/>
        </p:nvSpPr>
        <p:spPr>
          <a:xfrm>
            <a:off x="987118" y="8166805"/>
            <a:ext cx="1000941"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1800">
                <a:solidFill>
                  <a:srgbClr val="FFFFFF"/>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167" name="Телефон.: +Х (ХХХ) ХХХ ХХХХ"/>
          <p:cNvSpPr txBox="1"/>
          <p:nvPr/>
        </p:nvSpPr>
        <p:spPr>
          <a:xfrm>
            <a:off x="2540148" y="8166805"/>
            <a:ext cx="3077870"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1800">
                <a:solidFill>
                  <a:srgbClr val="FFFFFF"/>
                </a:solidFill>
                <a:latin typeface="+mn-lt"/>
                <a:ea typeface="+mn-ea"/>
                <a:cs typeface="+mn-cs"/>
                <a:sym typeface="Arial Narrow"/>
              </a:defRPr>
            </a:lvl1pPr>
          </a:lstStyle>
          <a:p>
            <a:endParaRPr dirty="0">
              <a:latin typeface="Arial Narrow" charset="0"/>
              <a:ea typeface="Arial Narrow" charset="0"/>
              <a:cs typeface="Arial Narrow" charset="0"/>
            </a:endParaRPr>
          </a:p>
        </p:txBody>
      </p:sp>
      <p:pic>
        <p:nvPicPr>
          <p:cNvPr id="168" name="Изображение" descr="Изображение"/>
          <p:cNvPicPr>
            <a:picLocks noChangeAspect="1"/>
          </p:cNvPicPr>
          <p:nvPr/>
        </p:nvPicPr>
        <p:blipFill>
          <a:blip r:embed="rId2">
            <a:extLst/>
          </a:blip>
          <a:stretch>
            <a:fillRect/>
          </a:stretch>
        </p:blipFill>
        <p:spPr>
          <a:xfrm>
            <a:off x="5366098" y="3498712"/>
            <a:ext cx="2272604" cy="2197376"/>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650239" y="5461985"/>
            <a:ext cx="11430001" cy="34436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21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26" name="Заголовок основного текста"/>
          <p:cNvSpPr txBox="1"/>
          <p:nvPr/>
        </p:nvSpPr>
        <p:spPr>
          <a:xfrm>
            <a:off x="787399" y="4139373"/>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127"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en-US" dirty="0">
                <a:solidFill>
                  <a:srgbClr val="002060"/>
                </a:solidFill>
                <a:latin typeface="Times New Roman" panose="02020603050405020304" pitchFamily="18" charset="0"/>
                <a:ea typeface="Arial Narrow" charset="0"/>
                <a:cs typeface="Times New Roman" panose="02020603050405020304" pitchFamily="18" charset="0"/>
              </a:rPr>
              <a:t>Visa and Registration Centre</a:t>
            </a:r>
          </a:p>
          <a:p>
            <a:r>
              <a:rPr lang="en-US" dirty="0">
                <a:solidFill>
                  <a:srgbClr val="002060"/>
                </a:solidFill>
                <a:latin typeface="Times New Roman" panose="02020603050405020304" pitchFamily="18" charset="0"/>
                <a:ea typeface="Arial Narrow" charset="0"/>
                <a:cs typeface="Times New Roman" panose="02020603050405020304" pitchFamily="18" charset="0"/>
              </a:rPr>
              <a:t>Office of </a:t>
            </a:r>
            <a:r>
              <a:rPr lang="en-US" dirty="0" err="1">
                <a:solidFill>
                  <a:srgbClr val="002060"/>
                </a:solidFill>
                <a:latin typeface="Times New Roman" panose="02020603050405020304" pitchFamily="18" charset="0"/>
                <a:ea typeface="Arial Narrow" charset="0"/>
                <a:cs typeface="Times New Roman" panose="02020603050405020304" pitchFamily="18" charset="0"/>
              </a:rPr>
              <a:t>Internationalisation</a:t>
            </a:r>
            <a:endParaRPr lang="en-US" dirty="0">
              <a:solidFill>
                <a:srgbClr val="002060"/>
              </a:solidFill>
              <a:latin typeface="Times New Roman" panose="02020603050405020304" pitchFamily="18" charset="0"/>
              <a:ea typeface="Arial Narrow" charset="0"/>
              <a:cs typeface="Times New Roman" panose="02020603050405020304" pitchFamily="18"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Прямоугольник 1"/>
          <p:cNvSpPr/>
          <p:nvPr/>
        </p:nvSpPr>
        <p:spPr>
          <a:xfrm>
            <a:off x="3017520" y="5977890"/>
            <a:ext cx="5612130" cy="7294305"/>
          </a:xfrm>
          <a:prstGeom prst="rect">
            <a:avLst/>
          </a:prstGeom>
        </p:spPr>
        <p:txBody>
          <a:bodyPr wrap="square">
            <a:spAutoFit/>
          </a:bodyPr>
          <a:lstStyle/>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p:txBody>
      </p:sp>
      <p:sp>
        <p:nvSpPr>
          <p:cNvPr id="3" name="Прямоугольник 2"/>
          <p:cNvSpPr/>
          <p:nvPr/>
        </p:nvSpPr>
        <p:spPr>
          <a:xfrm>
            <a:off x="1250562" y="1574800"/>
            <a:ext cx="10785228" cy="2862322"/>
          </a:xfrm>
          <a:prstGeom prst="rect">
            <a:avLst/>
          </a:prstGeom>
        </p:spPr>
        <p:txBody>
          <a:bodyPr wrap="square">
            <a:spAutoFit/>
          </a:bodyPr>
          <a:lstStyle/>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p:txBody>
      </p:sp>
      <p:sp>
        <p:nvSpPr>
          <p:cNvPr id="5" name="Прямоугольник 4"/>
          <p:cNvSpPr/>
          <p:nvPr/>
        </p:nvSpPr>
        <p:spPr>
          <a:xfrm>
            <a:off x="1232079" y="2387877"/>
            <a:ext cx="12796839" cy="5632311"/>
          </a:xfrm>
          <a:prstGeom prst="rect">
            <a:avLst/>
          </a:prstGeom>
        </p:spPr>
        <p:txBody>
          <a:bodyPr wrap="square">
            <a:spAutoFit/>
          </a:bodyPr>
          <a:lstStyle/>
          <a:p>
            <a:r>
              <a:rPr lang="en-US" altLang="ru-RU" sz="5400" b="1" dirty="0">
                <a:solidFill>
                  <a:srgbClr val="002060"/>
                </a:solidFill>
                <a:latin typeface="Times New Roman" panose="02020603050405020304" pitchFamily="18" charset="0"/>
                <a:cs typeface="Times New Roman" panose="02020603050405020304" pitchFamily="18" charset="0"/>
              </a:rPr>
              <a:t>MIGRATION CARD</a:t>
            </a:r>
          </a:p>
          <a:p>
            <a:r>
              <a:rPr lang="ru-RU" sz="1800" dirty="0"/>
              <a:t> </a:t>
            </a:r>
            <a:endParaRPr lang="ru-RU" sz="1800" dirty="0">
              <a:solidFill>
                <a:srgbClr val="002060"/>
              </a:solidFill>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Passport control</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Always</a:t>
            </a:r>
          </a:p>
          <a:p>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keep it with you</a:t>
            </a:r>
            <a:endParaRPr lang="ru-RU"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Departure</a:t>
            </a:r>
            <a:endParaRPr lang="ru-RU" sz="2400" dirty="0">
              <a:latin typeface="Times New Roman" panose="02020603050405020304" pitchFamily="18" charset="0"/>
              <a:cs typeface="Times New Roman" panose="02020603050405020304" pitchFamily="18" charset="0"/>
            </a:endParaRPr>
          </a:p>
          <a:p>
            <a:endParaRPr lang="ru-RU" sz="1600" dirty="0"/>
          </a:p>
          <a:p>
            <a:endParaRPr lang="en-US" sz="1600" b="1" u="sng" dirty="0"/>
          </a:p>
          <a:p>
            <a:endParaRPr lang="en-US" sz="1600" b="1" u="sng" dirty="0"/>
          </a:p>
        </p:txBody>
      </p:sp>
      <p:sp>
        <p:nvSpPr>
          <p:cNvPr id="12" name="Стрелка вправо 11"/>
          <p:cNvSpPr/>
          <p:nvPr/>
        </p:nvSpPr>
        <p:spPr>
          <a:xfrm>
            <a:off x="5110151" y="4112372"/>
            <a:ext cx="1320162" cy="71067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pic>
        <p:nvPicPr>
          <p:cNvPr id="13" name="Picture 6" descr="C:\Documents and Settings\eakiseleva\Рабочий стол\офицер.png"/>
          <p:cNvPicPr>
            <a:picLocks noChangeAspect="1" noChangeArrowheads="1"/>
          </p:cNvPicPr>
          <p:nvPr/>
        </p:nvPicPr>
        <p:blipFill>
          <a:blip r:embed="rId3"/>
          <a:srcRect/>
          <a:stretch>
            <a:fillRect/>
          </a:stretch>
        </p:blipFill>
        <p:spPr bwMode="auto">
          <a:xfrm>
            <a:off x="6921669" y="3943784"/>
            <a:ext cx="974388" cy="962903"/>
          </a:xfrm>
          <a:prstGeom prst="rect">
            <a:avLst/>
          </a:prstGeom>
          <a:noFill/>
        </p:spPr>
      </p:pic>
      <p:sp>
        <p:nvSpPr>
          <p:cNvPr id="14" name="Стрелка вправо 13"/>
          <p:cNvSpPr/>
          <p:nvPr/>
        </p:nvSpPr>
        <p:spPr>
          <a:xfrm>
            <a:off x="5110151" y="5423539"/>
            <a:ext cx="1320162" cy="6721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5" name="Picture 4" descr="C:\Documents and Settings\eakiseleva\Рабочий стол\мусор.jpg"/>
          <p:cNvPicPr>
            <a:picLocks noChangeAspect="1" noChangeArrowheads="1"/>
          </p:cNvPicPr>
          <p:nvPr/>
        </p:nvPicPr>
        <p:blipFill>
          <a:blip r:embed="rId4"/>
          <a:srcRect/>
          <a:stretch>
            <a:fillRect/>
          </a:stretch>
        </p:blipFill>
        <p:spPr bwMode="auto">
          <a:xfrm>
            <a:off x="7088432" y="5280004"/>
            <a:ext cx="959247" cy="959248"/>
          </a:xfrm>
          <a:prstGeom prst="rect">
            <a:avLst/>
          </a:prstGeom>
          <a:noFill/>
        </p:spPr>
      </p:pic>
      <p:sp>
        <p:nvSpPr>
          <p:cNvPr id="16" name="Стрелка вправо 15"/>
          <p:cNvSpPr/>
          <p:nvPr/>
        </p:nvSpPr>
        <p:spPr>
          <a:xfrm>
            <a:off x="5157866" y="6447019"/>
            <a:ext cx="1297409" cy="7039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7" name="Picture 4" descr="9926.jpeg (500Ã5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1669" y="7748588"/>
            <a:ext cx="1292772" cy="13040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Documents and Settings\eakiseleva\Рабочий стол\улетел.png"/>
          <p:cNvPicPr>
            <a:picLocks noChangeAspect="1" noChangeArrowheads="1"/>
          </p:cNvPicPr>
          <p:nvPr/>
        </p:nvPicPr>
        <p:blipFill>
          <a:blip r:embed="rId6"/>
          <a:srcRect/>
          <a:stretch>
            <a:fillRect/>
          </a:stretch>
        </p:blipFill>
        <p:spPr bwMode="auto">
          <a:xfrm>
            <a:off x="7058898" y="6444114"/>
            <a:ext cx="967129" cy="959070"/>
          </a:xfrm>
          <a:prstGeom prst="rect">
            <a:avLst/>
          </a:prstGeom>
          <a:noFill/>
        </p:spPr>
      </p:pic>
      <p:sp>
        <p:nvSpPr>
          <p:cNvPr id="19" name="Стрелка вправо 18"/>
          <p:cNvSpPr/>
          <p:nvPr/>
        </p:nvSpPr>
        <p:spPr>
          <a:xfrm>
            <a:off x="5204990" y="7783508"/>
            <a:ext cx="1297409" cy="686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251972" y="7716440"/>
            <a:ext cx="2640330" cy="1569660"/>
          </a:xfrm>
          <a:prstGeom prst="rect">
            <a:avLst/>
          </a:prstGeom>
        </p:spPr>
        <p:txBody>
          <a:bodyPr wrap="square">
            <a:spAutoFit/>
          </a:bodyPr>
          <a:lstStyle/>
          <a:p>
            <a:pPr algn="l"/>
            <a:r>
              <a:rPr lang="en-US" sz="2400" b="1" u="sng" dirty="0">
                <a:solidFill>
                  <a:schemeClr val="tx1"/>
                </a:solidFill>
                <a:latin typeface="Times New Roman" panose="02020603050405020304" pitchFamily="18" charset="0"/>
                <a:cs typeface="Times New Roman" panose="02020603050405020304" pitchFamily="18" charset="0"/>
              </a:rPr>
              <a:t>Education</a:t>
            </a:r>
          </a:p>
          <a:p>
            <a:pPr algn="l"/>
            <a:r>
              <a:rPr lang="en-US" sz="2400" dirty="0">
                <a:solidFill>
                  <a:schemeClr val="tx1"/>
                </a:solidFill>
                <a:latin typeface="Times New Roman" panose="02020603050405020304" pitchFamily="18" charset="0"/>
                <a:cs typeface="Times New Roman" panose="02020603050405020304" pitchFamily="18" charset="0"/>
              </a:rPr>
              <a:t>must be underlined as a purpose of entry  </a:t>
            </a:r>
          </a:p>
        </p:txBody>
      </p:sp>
      <p:pic>
        <p:nvPicPr>
          <p:cNvPr id="21" name="Рисунок 20" descr="old-2-orig_9_orig"/>
          <p:cNvPicPr>
            <a:picLocks noGrp="1" noChangeAspect="1"/>
          </p:cNvPicPr>
          <p:nvPr/>
        </p:nvPicPr>
        <p:blipFill>
          <a:blip r:embed="rId7">
            <a:lum/>
            <a:extLst>
              <a:ext uri="{28A0092B-C50C-407E-A947-70E740481C1C}">
                <a14:useLocalDpi xmlns:a14="http://schemas.microsoft.com/office/drawing/2010/main" val="0"/>
              </a:ext>
            </a:extLst>
          </a:blip>
          <a:stretch>
            <a:fillRect/>
          </a:stretch>
        </p:blipFill>
        <p:spPr>
          <a:xfrm>
            <a:off x="987823" y="3686466"/>
            <a:ext cx="3719351" cy="5146798"/>
          </a:xfrm>
          <a:prstGeom prst="rect">
            <a:avLst/>
          </a:prstGeom>
          <a:noFill/>
          <a:ln>
            <a:noFill/>
          </a:ln>
        </p:spPr>
      </p:pic>
      <p:cxnSp>
        <p:nvCxnSpPr>
          <p:cNvPr id="7" name="Прямая соединительная линия 6">
            <a:extLst>
              <a:ext uri="{FF2B5EF4-FFF2-40B4-BE49-F238E27FC236}">
                <a16:creationId xmlns="" xmlns:a16="http://schemas.microsoft.com/office/drawing/2014/main" id="{60C127DD-C805-409F-A9A3-D9B6BFA681D6}"/>
              </a:ext>
            </a:extLst>
          </p:cNvPr>
          <p:cNvCxnSpPr>
            <a:cxnSpLocks/>
          </p:cNvCxnSpPr>
          <p:nvPr/>
        </p:nvCxnSpPr>
        <p:spPr>
          <a:xfrm>
            <a:off x="1107193" y="7365723"/>
            <a:ext cx="809289" cy="0"/>
          </a:xfrm>
          <a:prstGeom prst="line">
            <a:avLst/>
          </a:prstGeom>
          <a:noFill/>
          <a:ln w="254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6698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316992" y="1670305"/>
            <a:ext cx="11906371" cy="9509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endParaRPr sz="1800" dirty="0">
              <a:solidFill>
                <a:srgbClr val="002060"/>
              </a:solidFill>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19457" y="5315712"/>
            <a:ext cx="11997944" cy="35899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endParaRPr lang="ru-RU" sz="2400" dirty="0">
              <a:solidFill>
                <a:srgbClr val="002060"/>
              </a:solidFill>
              <a:latin typeface="Times New Roman" panose="02020603050405020304" pitchFamily="18" charset="0"/>
              <a:ea typeface="Arial Narrow" charset="0"/>
              <a:cs typeface="Times New Roman" panose="02020603050405020304" pitchFamily="18" charset="0"/>
            </a:endParaRPr>
          </a:p>
          <a:p>
            <a:pPr algn="l">
              <a:defRPr sz="21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26" name="Заголовок основного текста"/>
          <p:cNvSpPr txBox="1"/>
          <p:nvPr/>
        </p:nvSpPr>
        <p:spPr>
          <a:xfrm>
            <a:off x="1574799" y="5889679"/>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127"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en-US" dirty="0">
                <a:latin typeface="Times New Roman" panose="02020603050405020304" pitchFamily="18" charset="0"/>
                <a:ea typeface="Arial Narrow" charset="0"/>
                <a:cs typeface="Times New Roman" panose="02020603050405020304" pitchFamily="18" charset="0"/>
              </a:rPr>
              <a:t>Visa and Registration Centre</a:t>
            </a:r>
          </a:p>
          <a:p>
            <a:r>
              <a:rPr lang="en-US" dirty="0">
                <a:latin typeface="Times New Roman" panose="02020603050405020304" pitchFamily="18" charset="0"/>
                <a:ea typeface="Arial Narrow" charset="0"/>
                <a:cs typeface="Times New Roman" panose="02020603050405020304" pitchFamily="18" charset="0"/>
              </a:rPr>
              <a:t>Office of </a:t>
            </a:r>
            <a:r>
              <a:rPr lang="en-US" dirty="0" err="1">
                <a:latin typeface="Times New Roman" panose="02020603050405020304" pitchFamily="18" charset="0"/>
                <a:ea typeface="Arial Narrow" charset="0"/>
                <a:cs typeface="Times New Roman" panose="02020603050405020304" pitchFamily="18" charset="0"/>
              </a:rPr>
              <a:t>Internationalisation</a:t>
            </a:r>
            <a:endParaRPr lang="en-US" dirty="0">
              <a:latin typeface="Times New Roman" panose="02020603050405020304" pitchFamily="18" charset="0"/>
              <a:ea typeface="Arial Narrow" charset="0"/>
              <a:cs typeface="Times New Roman" panose="02020603050405020304" pitchFamily="18"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Прямоугольник 1"/>
          <p:cNvSpPr/>
          <p:nvPr/>
        </p:nvSpPr>
        <p:spPr>
          <a:xfrm>
            <a:off x="3017520" y="5977890"/>
            <a:ext cx="5612130" cy="7294305"/>
          </a:xfrm>
          <a:prstGeom prst="rect">
            <a:avLst/>
          </a:prstGeom>
        </p:spPr>
        <p:txBody>
          <a:bodyPr wrap="square">
            <a:spAutoFit/>
          </a:bodyPr>
          <a:lstStyle/>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p:txBody>
      </p:sp>
      <p:sp>
        <p:nvSpPr>
          <p:cNvPr id="3" name="Прямоугольник 2"/>
          <p:cNvSpPr/>
          <p:nvPr/>
        </p:nvSpPr>
        <p:spPr>
          <a:xfrm>
            <a:off x="1658596" y="2145793"/>
            <a:ext cx="10785228" cy="2862322"/>
          </a:xfrm>
          <a:prstGeom prst="rect">
            <a:avLst/>
          </a:prstGeom>
        </p:spPr>
        <p:txBody>
          <a:bodyPr wrap="square">
            <a:spAutoFit/>
          </a:bodyPr>
          <a:lstStyle/>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p:txBody>
      </p:sp>
      <p:sp>
        <p:nvSpPr>
          <p:cNvPr id="4" name="Прямоугольник 3"/>
          <p:cNvSpPr/>
          <p:nvPr/>
        </p:nvSpPr>
        <p:spPr>
          <a:xfrm>
            <a:off x="630936" y="3406348"/>
            <a:ext cx="6512814" cy="1938992"/>
          </a:xfrm>
          <a:prstGeom prst="rect">
            <a:avLst/>
          </a:prstGeom>
        </p:spPr>
        <p:txBody>
          <a:bodyPr wrap="square">
            <a:spAutoFit/>
          </a:bodyPr>
          <a:lstStyle/>
          <a:p>
            <a:pPr lvl="0"/>
            <a:r>
              <a:rPr lang="en-US" sz="2400" b="1" dirty="0">
                <a:latin typeface="Times New Roman" panose="02020603050405020304" pitchFamily="18" charset="0"/>
                <a:cs typeface="Times New Roman" panose="02020603050405020304" pitchFamily="18" charset="0"/>
              </a:rPr>
              <a:t>WHEN TO APPLY?</a:t>
            </a:r>
            <a:endParaRPr lang="ru-RU" sz="2400" b="1" dirty="0">
              <a:latin typeface="Times New Roman" panose="02020603050405020304" pitchFamily="18" charset="0"/>
              <a:cs typeface="Times New Roman" panose="02020603050405020304" pitchFamily="18" charset="0"/>
            </a:endParaRPr>
          </a:p>
          <a:p>
            <a:pPr lvl="0"/>
            <a:endParaRPr lang="en-US" sz="2400" b="1" dirty="0">
              <a:latin typeface="Times New Roman" panose="02020603050405020304" pitchFamily="18" charset="0"/>
              <a:cs typeface="Times New Roman" panose="02020603050405020304" pitchFamily="18" charset="0"/>
            </a:endParaRPr>
          </a:p>
          <a:p>
            <a:r>
              <a:rPr lang="en-US" sz="2400" u="sng" dirty="0">
                <a:latin typeface="Times New Roman" panose="02020603050405020304" pitchFamily="18" charset="0"/>
                <a:cs typeface="Times New Roman" panose="02020603050405020304" pitchFamily="18" charset="0"/>
              </a:rPr>
              <a:t>On  the next day upon arrival</a:t>
            </a:r>
            <a:endParaRPr lang="ru-RU" sz="2400" u="sng" dirty="0">
              <a:latin typeface="Times New Roman" panose="02020603050405020304" pitchFamily="18" charset="0"/>
              <a:cs typeface="Times New Roman" panose="02020603050405020304" pitchFamily="18" charset="0"/>
            </a:endParaRPr>
          </a:p>
          <a:p>
            <a:r>
              <a:rPr lang="ru-RU" sz="2400" b="1" dirty="0">
                <a:latin typeface="Times New Roman" panose="02020603050405020304" pitchFamily="18" charset="0"/>
                <a:cs typeface="Times New Roman" panose="02020603050405020304" pitchFamily="18" charset="0"/>
              </a:rPr>
              <a:t> </a:t>
            </a:r>
          </a:p>
          <a:p>
            <a:pPr algn="l">
              <a:defRPr/>
            </a:pP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1" name="Picture 3" descr="C:\Documents and Settings\eakiseleva\Рабочий стол\регистрация.jpg"/>
          <p:cNvPicPr>
            <a:picLocks noChangeAspect="1" noChangeArrowheads="1"/>
          </p:cNvPicPr>
          <p:nvPr/>
        </p:nvPicPr>
        <p:blipFill>
          <a:blip r:embed="rId3"/>
          <a:srcRect/>
          <a:stretch>
            <a:fillRect/>
          </a:stretch>
        </p:blipFill>
        <p:spPr bwMode="auto">
          <a:xfrm>
            <a:off x="6624506" y="4143759"/>
            <a:ext cx="6142803" cy="3491840"/>
          </a:xfrm>
          <a:prstGeom prst="rect">
            <a:avLst/>
          </a:prstGeom>
          <a:noFill/>
        </p:spPr>
      </p:pic>
      <p:pic>
        <p:nvPicPr>
          <p:cNvPr id="12" name="Рисунок 11" descr="C:\Documents and Settings\eakiseleva\Рабочий стол\icon-09.png"/>
          <p:cNvPicPr/>
          <p:nvPr/>
        </p:nvPicPr>
        <p:blipFill>
          <a:blip r:embed="rId4" cstate="print"/>
          <a:srcRect/>
          <a:stretch>
            <a:fillRect/>
          </a:stretch>
        </p:blipFill>
        <p:spPr bwMode="auto">
          <a:xfrm>
            <a:off x="561277" y="3626485"/>
            <a:ext cx="1341603" cy="1498718"/>
          </a:xfrm>
          <a:prstGeom prst="rect">
            <a:avLst/>
          </a:prstGeom>
          <a:noFill/>
          <a:ln w="9525">
            <a:noFill/>
            <a:miter lim="800000"/>
            <a:headEnd/>
            <a:tailEnd/>
          </a:ln>
        </p:spPr>
      </p:pic>
      <p:pic>
        <p:nvPicPr>
          <p:cNvPr id="13" name="Рисунок 12" descr="C:\Documents and Settings\eakiseleva\Рабочий стол\icon-15.png"/>
          <p:cNvPicPr/>
          <p:nvPr/>
        </p:nvPicPr>
        <p:blipFill>
          <a:blip r:embed="rId5" cstate="print"/>
          <a:srcRect/>
          <a:stretch>
            <a:fillRect/>
          </a:stretch>
        </p:blipFill>
        <p:spPr bwMode="auto">
          <a:xfrm>
            <a:off x="630936" y="5556496"/>
            <a:ext cx="1403604" cy="1275365"/>
          </a:xfrm>
          <a:prstGeom prst="rect">
            <a:avLst/>
          </a:prstGeom>
          <a:noFill/>
          <a:ln w="9525">
            <a:noFill/>
            <a:miter lim="800000"/>
            <a:headEnd/>
            <a:tailEnd/>
          </a:ln>
        </p:spPr>
      </p:pic>
      <p:sp>
        <p:nvSpPr>
          <p:cNvPr id="5" name="Прямоугольник 4"/>
          <p:cNvSpPr/>
          <p:nvPr/>
        </p:nvSpPr>
        <p:spPr>
          <a:xfrm>
            <a:off x="2167953" y="5050481"/>
            <a:ext cx="4064186" cy="267765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WHAT DOCUMENTS?</a:t>
            </a:r>
            <a:r>
              <a:rPr lang="ru-RU" sz="2400" b="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copy of passport (all pages</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marks, stamps, visas) including visa</a:t>
            </a:r>
            <a:endParaRPr lang="ru-RU" sz="24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copy of migration card</a:t>
            </a:r>
            <a:endParaRPr lang="ru-RU" sz="24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additional documents may be required (an HSE request )</a:t>
            </a:r>
            <a:endParaRPr lang="ru-RU" sz="2400" dirty="0">
              <a:latin typeface="Times New Roman" panose="02020603050405020304" pitchFamily="18" charset="0"/>
              <a:cs typeface="Times New Roman" panose="02020603050405020304" pitchFamily="18" charset="0"/>
            </a:endParaRPr>
          </a:p>
        </p:txBody>
      </p:sp>
      <p:pic>
        <p:nvPicPr>
          <p:cNvPr id="15" name="Рисунок 14" descr="C:\Documents and Settings\eakiseleva\Рабочий стол\icon-14.png"/>
          <p:cNvPicPr/>
          <p:nvPr/>
        </p:nvPicPr>
        <p:blipFill>
          <a:blip r:embed="rId6" cstate="print"/>
          <a:srcRect/>
          <a:stretch>
            <a:fillRect/>
          </a:stretch>
        </p:blipFill>
        <p:spPr bwMode="auto">
          <a:xfrm>
            <a:off x="630936" y="7732717"/>
            <a:ext cx="1575055" cy="1248627"/>
          </a:xfrm>
          <a:prstGeom prst="rect">
            <a:avLst/>
          </a:prstGeom>
          <a:noFill/>
          <a:ln w="9525">
            <a:noFill/>
            <a:miter lim="800000"/>
            <a:headEnd/>
            <a:tailEnd/>
          </a:ln>
        </p:spPr>
      </p:pic>
      <p:sp>
        <p:nvSpPr>
          <p:cNvPr id="16" name="TextBox 15"/>
          <p:cNvSpPr txBox="1"/>
          <p:nvPr/>
        </p:nvSpPr>
        <p:spPr>
          <a:xfrm>
            <a:off x="2345939" y="7336011"/>
            <a:ext cx="4033147" cy="1569660"/>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WHEN TO PICK IT UP?</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5 working days after submitting</a:t>
            </a:r>
            <a:endParaRPr lang="ru-RU"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345939" y="1916871"/>
            <a:ext cx="854685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800" b="1" dirty="0">
                <a:latin typeface="Times New Roman" panose="02020603050405020304" pitchFamily="18" charset="0"/>
                <a:cs typeface="Times New Roman" panose="02020603050405020304" pitchFamily="18" charset="0"/>
              </a:rPr>
              <a:t>REGISTRATION</a:t>
            </a:r>
            <a:endParaRPr kumimoji="0" lang="ru-RU" sz="48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endParaRPr>
          </a:p>
        </p:txBody>
      </p:sp>
    </p:spTree>
    <p:extLst>
      <p:ext uri="{BB962C8B-B14F-4D97-AF65-F5344CB8AC3E}">
        <p14:creationId xmlns:p14="http://schemas.microsoft.com/office/powerpoint/2010/main" val="19455172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363505" y="9094926"/>
            <a:ext cx="5892800" cy="349955"/>
          </a:xfrm>
          <a:prstGeom prst="rect">
            <a:avLst/>
          </a:prstGeom>
          <a:noFill/>
          <a:ln w="9525">
            <a:noFill/>
            <a:miter lim="800000"/>
            <a:headEnd/>
            <a:tailEnd/>
          </a:ln>
        </p:spPr>
        <p:txBody>
          <a:bodyPr lIns="130039" tIns="65020" rIns="130039" bIns="65020"/>
          <a:lstStyle/>
          <a:p>
            <a:pPr>
              <a:spcBef>
                <a:spcPct val="20000"/>
              </a:spcBef>
            </a:pPr>
            <a:r>
              <a:rPr lang="ru-RU" sz="1100" dirty="0">
                <a:solidFill>
                  <a:schemeClr val="bg1"/>
                </a:solidFill>
                <a:latin typeface="Times New Roman" panose="02020603050405020304" pitchFamily="18" charset="0"/>
                <a:cs typeface="Times New Roman" panose="02020603050405020304" pitchFamily="18" charset="0"/>
              </a:rPr>
              <a:t>Higher School </a:t>
            </a:r>
            <a:r>
              <a:rPr lang="ru-RU" sz="1100" dirty="0" err="1">
                <a:solidFill>
                  <a:schemeClr val="bg1"/>
                </a:solidFill>
                <a:latin typeface="Times New Roman" panose="02020603050405020304" pitchFamily="18" charset="0"/>
                <a:cs typeface="Times New Roman" panose="02020603050405020304" pitchFamily="18" charset="0"/>
              </a:rPr>
              <a:t>of</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Economics</a:t>
            </a:r>
            <a:r>
              <a:rPr lang="en-US" sz="1100" dirty="0">
                <a:solidFill>
                  <a:schemeClr val="bg1"/>
                </a:solidFill>
                <a:latin typeface="Times New Roman" panose="02020603050405020304" pitchFamily="18" charset="0"/>
                <a:cs typeface="Times New Roman" panose="02020603050405020304" pitchFamily="18" charset="0"/>
              </a:rPr>
              <a:t> University</a:t>
            </a:r>
            <a:r>
              <a:rPr lang="ru-RU" sz="1100" dirty="0">
                <a:solidFill>
                  <a:schemeClr val="bg1"/>
                </a:solidFill>
                <a:latin typeface="Times New Roman" panose="02020603050405020304" pitchFamily="18" charset="0"/>
                <a:cs typeface="Times New Roman" panose="02020603050405020304" pitchFamily="18" charset="0"/>
              </a:rPr>
              <a:t>, </a:t>
            </a:r>
            <a:r>
              <a:rPr lang="en-US" sz="1100" dirty="0">
                <a:solidFill>
                  <a:schemeClr val="bg1"/>
                </a:solidFill>
                <a:latin typeface="Times New Roman" panose="02020603050405020304" pitchFamily="18" charset="0"/>
                <a:cs typeface="Times New Roman" panose="02020603050405020304" pitchFamily="18" charset="0"/>
              </a:rPr>
              <a:t>Moscow</a:t>
            </a:r>
            <a:r>
              <a:rPr lang="ru-RU" sz="1100" dirty="0">
                <a:solidFill>
                  <a:schemeClr val="bg1"/>
                </a:solidFill>
                <a:latin typeface="Times New Roman" panose="02020603050405020304" pitchFamily="18" charset="0"/>
                <a:cs typeface="Times New Roman" panose="02020603050405020304" pitchFamily="18" charset="0"/>
              </a:rPr>
              <a:t>, 2019</a:t>
            </a:r>
          </a:p>
        </p:txBody>
      </p:sp>
      <p:sp>
        <p:nvSpPr>
          <p:cNvPr id="14339" name="Title 1"/>
          <p:cNvSpPr txBox="1">
            <a:spLocks/>
          </p:cNvSpPr>
          <p:nvPr/>
        </p:nvSpPr>
        <p:spPr bwMode="auto">
          <a:xfrm>
            <a:off x="2022638" y="240052"/>
            <a:ext cx="10379598" cy="1289754"/>
          </a:xfrm>
          <a:prstGeom prst="rect">
            <a:avLst/>
          </a:prstGeom>
          <a:noFill/>
          <a:ln w="9525">
            <a:noFill/>
            <a:miter lim="800000"/>
            <a:headEnd/>
            <a:tailEnd/>
          </a:ln>
        </p:spPr>
        <p:txBody>
          <a:bodyPr lIns="130039" tIns="65020" rIns="130039" bIns="65020" anchor="ctr"/>
          <a:lstStyle/>
          <a:p>
            <a:pPr defTabSz="647940"/>
            <a:r>
              <a:rPr lang="en-US" sz="4000" b="1" dirty="0">
                <a:solidFill>
                  <a:schemeClr val="bg1"/>
                </a:solidFill>
                <a:latin typeface="Times New Roman" panose="02020603050405020304" pitchFamily="18" charset="0"/>
                <a:cs typeface="Times New Roman" panose="02020603050405020304" pitchFamily="18" charset="0"/>
              </a:rPr>
              <a:t>HOW TO APPLY FOR REGISTRATION</a:t>
            </a:r>
            <a:endParaRPr lang="en-US" altLang="ru-RU" sz="4000" dirty="0">
              <a:solidFill>
                <a:schemeClr val="bg1"/>
              </a:solidFill>
              <a:latin typeface="Times New Roman" panose="02020603050405020304" pitchFamily="18" charset="0"/>
              <a:cs typeface="Times New Roman" panose="02020603050405020304" pitchFamily="18" charset="0"/>
            </a:endParaRPr>
          </a:p>
        </p:txBody>
      </p:sp>
      <p:sp>
        <p:nvSpPr>
          <p:cNvPr id="2052" name="AutoShape 4" descr="http://www.hse.ru/mirror/pubs/share/direct/133945425"/>
          <p:cNvSpPr>
            <a:spLocks noChangeAspect="1" noChangeArrowheads="1"/>
          </p:cNvSpPr>
          <p:nvPr/>
        </p:nvSpPr>
        <p:spPr bwMode="auto">
          <a:xfrm>
            <a:off x="221262" y="-205456"/>
            <a:ext cx="433493" cy="433495"/>
          </a:xfrm>
          <a:prstGeom prst="rect">
            <a:avLst/>
          </a:prstGeom>
          <a:noFill/>
        </p:spPr>
        <p:txBody>
          <a:bodyPr vert="horz" wrap="square" lIns="130039" tIns="65020" rIns="130039" bIns="65020" numCol="1" anchor="t" anchorCtr="0" compatLnSpc="1">
            <a:prstTxWarp prst="textNoShape">
              <a:avLst/>
            </a:prstTxWarp>
          </a:bodyPr>
          <a:lstStyle/>
          <a:p>
            <a:endParaRPr lang="ru-RU"/>
          </a:p>
        </p:txBody>
      </p:sp>
      <p:sp>
        <p:nvSpPr>
          <p:cNvPr id="15" name="Прямоугольник 14"/>
          <p:cNvSpPr/>
          <p:nvPr/>
        </p:nvSpPr>
        <p:spPr>
          <a:xfrm>
            <a:off x="1253816" y="1587541"/>
            <a:ext cx="3834175" cy="597663"/>
          </a:xfrm>
          <a:prstGeom prst="rect">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r>
              <a:rPr lang="en-US" dirty="0">
                <a:latin typeface="Times New Roman" panose="02020603050405020304" pitchFamily="18" charset="0"/>
                <a:cs typeface="Times New Roman" panose="02020603050405020304" pitchFamily="18" charset="0"/>
              </a:rPr>
              <a:t>dormitory</a:t>
            </a:r>
            <a:endParaRPr lang="ru-RU" dirty="0">
              <a:latin typeface="Times New Roman" panose="02020603050405020304" pitchFamily="18" charset="0"/>
              <a:cs typeface="Times New Roman" panose="02020603050405020304" pitchFamily="18" charset="0"/>
            </a:endParaRPr>
          </a:p>
        </p:txBody>
      </p:sp>
      <p:pic>
        <p:nvPicPr>
          <p:cNvPr id="17" name="Picture 6" descr="depositphotos_121578346-stock-illustration-hostel-flat-vector-icon.jpg (1024Ã1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5424" y="2406024"/>
            <a:ext cx="1790958" cy="1487589"/>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1430908" y="4277603"/>
            <a:ext cx="3880418" cy="1487589"/>
          </a:xfrm>
          <a:prstGeom prst="rect">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r>
              <a:rPr lang="en-US" dirty="0">
                <a:latin typeface="Times New Roman" panose="02020603050405020304" pitchFamily="18" charset="0"/>
                <a:cs typeface="Times New Roman" panose="02020603050405020304" pitchFamily="18" charset="0"/>
              </a:rPr>
              <a:t>Passport specialist</a:t>
            </a:r>
          </a:p>
          <a:p>
            <a:pPr algn="ct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Passportist</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8480793" y="1529806"/>
            <a:ext cx="3441788" cy="597663"/>
          </a:xfrm>
          <a:prstGeom prst="rect">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r>
              <a:rPr lang="en-US" dirty="0">
                <a:latin typeface="Times New Roman" panose="02020603050405020304" pitchFamily="18" charset="0"/>
                <a:cs typeface="Times New Roman" panose="02020603050405020304" pitchFamily="18" charset="0"/>
              </a:rPr>
              <a:t>apartment</a:t>
            </a:r>
            <a:endParaRPr lang="ru-RU" dirty="0">
              <a:latin typeface="Times New Roman" panose="02020603050405020304" pitchFamily="18" charset="0"/>
              <a:cs typeface="Times New Roman" panose="02020603050405020304" pitchFamily="18" charset="0"/>
            </a:endParaRPr>
          </a:p>
        </p:txBody>
      </p:sp>
      <p:pic>
        <p:nvPicPr>
          <p:cNvPr id="22" name="Picture 2" descr="kisspng-furnace-house-real-estate-apartment-estate-agent-boys-and-girls-dormitory-icon-5ae9987760a603.1205407115252583593959.jpg (900Ã8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5496" y="2251951"/>
            <a:ext cx="1544319" cy="13229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depositphotos_189512768-stock-illustration-reception-line-icon.jpg (1600Ã17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1556" y="5876254"/>
            <a:ext cx="1380917" cy="12074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depositphotos_164982842-stock-illustration-hand-with-key-glyph-icon.jpg (963Ã10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97564" y="4676674"/>
            <a:ext cx="1255636" cy="1199580"/>
          </a:xfrm>
          <a:prstGeom prst="rect">
            <a:avLst/>
          </a:prstGeom>
          <a:noFill/>
          <a:extLst>
            <a:ext uri="{909E8E84-426E-40DD-AFC4-6F175D3DCCD1}">
              <a14:hiddenFill xmlns:a14="http://schemas.microsoft.com/office/drawing/2010/main">
                <a:solidFill>
                  <a:srgbClr val="FFFFFF"/>
                </a:solidFill>
              </a14:hiddenFill>
            </a:ext>
          </a:extLst>
        </p:spPr>
      </p:pic>
      <p:sp>
        <p:nvSpPr>
          <p:cNvPr id="27" name="Прямоугольник 26"/>
          <p:cNvSpPr/>
          <p:nvPr/>
        </p:nvSpPr>
        <p:spPr>
          <a:xfrm>
            <a:off x="8489582" y="3893613"/>
            <a:ext cx="3880418" cy="650240"/>
          </a:xfrm>
          <a:prstGeom prst="rect">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r>
              <a:rPr lang="en-US" dirty="0">
                <a:latin typeface="Times New Roman" panose="02020603050405020304" pitchFamily="18" charset="0"/>
                <a:cs typeface="Times New Roman" panose="02020603050405020304" pitchFamily="18" charset="0"/>
              </a:rPr>
              <a:t>Landlord</a:t>
            </a:r>
            <a:endParaRPr lang="ru-RU"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8480793" y="5876255"/>
            <a:ext cx="3962406" cy="1186698"/>
          </a:xfrm>
          <a:prstGeom prst="rect">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r>
              <a:rPr lang="en-US" dirty="0">
                <a:latin typeface="Times New Roman" panose="02020603050405020304" pitchFamily="18" charset="0"/>
                <a:cs typeface="Times New Roman" panose="02020603050405020304" pitchFamily="18" charset="0"/>
              </a:rPr>
              <a:t>request form from HSE University</a:t>
            </a:r>
            <a:endParaRPr lang="ru-RU" dirty="0">
              <a:latin typeface="Times New Roman" panose="02020603050405020304" pitchFamily="18" charset="0"/>
              <a:cs typeface="Times New Roman" panose="02020603050405020304" pitchFamily="18" charset="0"/>
            </a:endParaRPr>
          </a:p>
        </p:txBody>
      </p:sp>
      <p:pic>
        <p:nvPicPr>
          <p:cNvPr id="29" name="Picture 4" descr="logo_Ñ_hse_cmyk_e.jpg (852Ã109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63171" y="7320621"/>
            <a:ext cx="1107090" cy="11902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depositphotos_124655954-stock-illustration-police-badge-icon-simple-style.jpg (1024Ã10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5843" y="6185679"/>
            <a:ext cx="1316594" cy="943216"/>
          </a:xfrm>
          <a:prstGeom prst="rect">
            <a:avLst/>
          </a:prstGeom>
          <a:noFill/>
          <a:extLst>
            <a:ext uri="{909E8E84-426E-40DD-AFC4-6F175D3DCCD1}">
              <a14:hiddenFill xmlns:a14="http://schemas.microsoft.com/office/drawing/2010/main">
                <a:solidFill>
                  <a:srgbClr val="FFFFFF"/>
                </a:solidFill>
              </a14:hiddenFill>
            </a:ext>
          </a:extLst>
        </p:spPr>
      </p:pic>
      <p:sp>
        <p:nvSpPr>
          <p:cNvPr id="31" name="Стрелка вправо 30"/>
          <p:cNvSpPr/>
          <p:nvPr/>
        </p:nvSpPr>
        <p:spPr>
          <a:xfrm rot="935571">
            <a:off x="4440819" y="6632305"/>
            <a:ext cx="940163" cy="272700"/>
          </a:xfrm>
          <a:prstGeom prst="rightArrow">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endParaRPr lang="ru-RU"/>
          </a:p>
        </p:txBody>
      </p:sp>
      <p:sp>
        <p:nvSpPr>
          <p:cNvPr id="32" name="Стрелка влево 31"/>
          <p:cNvSpPr/>
          <p:nvPr/>
        </p:nvSpPr>
        <p:spPr>
          <a:xfrm rot="19435947">
            <a:off x="7436202" y="6718440"/>
            <a:ext cx="943056" cy="300194"/>
          </a:xfrm>
          <a:prstGeom prst="leftArrow">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endParaRPr lang="ru-RU"/>
          </a:p>
        </p:txBody>
      </p:sp>
      <p:sp>
        <p:nvSpPr>
          <p:cNvPr id="33" name="Прямоугольник 32"/>
          <p:cNvSpPr/>
          <p:nvPr/>
        </p:nvSpPr>
        <p:spPr>
          <a:xfrm>
            <a:off x="4196218" y="7440930"/>
            <a:ext cx="4922729" cy="1653996"/>
          </a:xfrm>
          <a:prstGeom prst="rect">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r>
              <a:rPr lang="en-US" dirty="0">
                <a:latin typeface="Times New Roman" panose="02020603050405020304" pitchFamily="18" charset="0"/>
                <a:cs typeface="Times New Roman" panose="02020603050405020304" pitchFamily="18" charset="0"/>
              </a:rPr>
              <a:t>local territorial body of the Russian Ministry of Internal Affairs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7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221262" y="9039713"/>
            <a:ext cx="5892800" cy="410063"/>
          </a:xfrm>
          <a:prstGeom prst="rect">
            <a:avLst/>
          </a:prstGeom>
          <a:noFill/>
          <a:ln w="9525">
            <a:noFill/>
            <a:miter lim="800000"/>
            <a:headEnd/>
            <a:tailEnd/>
          </a:ln>
        </p:spPr>
        <p:txBody>
          <a:bodyPr lIns="130039" tIns="65020" rIns="130039" bIns="65020"/>
          <a:lstStyle/>
          <a:p>
            <a:pPr lvl="0">
              <a:spcBef>
                <a:spcPct val="20000"/>
              </a:spcBef>
            </a:pPr>
            <a:r>
              <a:rPr lang="ru-RU" sz="1100" dirty="0" err="1">
                <a:solidFill>
                  <a:schemeClr val="tx1"/>
                </a:solidFill>
              </a:rPr>
              <a:t>Higher</a:t>
            </a:r>
            <a:r>
              <a:rPr lang="ru-RU" sz="1100" dirty="0">
                <a:solidFill>
                  <a:schemeClr val="tx1"/>
                </a:solidFill>
              </a:rPr>
              <a:t> </a:t>
            </a:r>
            <a:r>
              <a:rPr lang="ru-RU" sz="1100" dirty="0" err="1">
                <a:solidFill>
                  <a:schemeClr val="tx1"/>
                </a:solidFill>
              </a:rPr>
              <a:t>School</a:t>
            </a:r>
            <a:r>
              <a:rPr lang="ru-RU" sz="1100" dirty="0">
                <a:solidFill>
                  <a:schemeClr val="tx1"/>
                </a:solidFill>
              </a:rPr>
              <a:t> </a:t>
            </a:r>
            <a:r>
              <a:rPr lang="ru-RU" sz="1100" dirty="0" err="1">
                <a:solidFill>
                  <a:schemeClr val="tx1"/>
                </a:solidFill>
              </a:rPr>
              <a:t>of</a:t>
            </a:r>
            <a:r>
              <a:rPr lang="ru-RU" sz="1100" dirty="0">
                <a:solidFill>
                  <a:schemeClr val="tx1"/>
                </a:solidFill>
              </a:rPr>
              <a:t> </a:t>
            </a:r>
            <a:r>
              <a:rPr lang="ru-RU" sz="1100" dirty="0" err="1">
                <a:solidFill>
                  <a:schemeClr val="tx1"/>
                </a:solidFill>
              </a:rPr>
              <a:t>Economics</a:t>
            </a:r>
            <a:r>
              <a:rPr lang="en-US" sz="1100" dirty="0">
                <a:solidFill>
                  <a:schemeClr val="tx1"/>
                </a:solidFill>
              </a:rPr>
              <a:t> University</a:t>
            </a:r>
            <a:r>
              <a:rPr lang="ru-RU" sz="1100" dirty="0">
                <a:solidFill>
                  <a:schemeClr val="tx1"/>
                </a:solidFill>
              </a:rPr>
              <a:t>, </a:t>
            </a:r>
            <a:r>
              <a:rPr lang="en-US" sz="1100" dirty="0">
                <a:solidFill>
                  <a:schemeClr val="tx1"/>
                </a:solidFill>
              </a:rPr>
              <a:t>Moscow</a:t>
            </a:r>
            <a:r>
              <a:rPr lang="ru-RU" sz="1100" dirty="0">
                <a:solidFill>
                  <a:schemeClr val="tx1"/>
                </a:solidFill>
              </a:rPr>
              <a:t>, 2019</a:t>
            </a:r>
          </a:p>
        </p:txBody>
      </p:sp>
      <p:sp>
        <p:nvSpPr>
          <p:cNvPr id="14339" name="Title 1"/>
          <p:cNvSpPr txBox="1">
            <a:spLocks/>
          </p:cNvSpPr>
          <p:nvPr/>
        </p:nvSpPr>
        <p:spPr bwMode="auto">
          <a:xfrm>
            <a:off x="1314450" y="240052"/>
            <a:ext cx="10344150" cy="1289754"/>
          </a:xfrm>
          <a:prstGeom prst="rect">
            <a:avLst/>
          </a:prstGeom>
          <a:noFill/>
          <a:ln w="9525">
            <a:noFill/>
            <a:miter lim="800000"/>
            <a:headEnd/>
            <a:tailEnd/>
          </a:ln>
        </p:spPr>
        <p:txBody>
          <a:bodyPr lIns="130039" tIns="65020" rIns="130039" bIns="65020" anchor="ctr"/>
          <a:lstStyle/>
          <a:p>
            <a:pPr defTabSz="647940"/>
            <a:r>
              <a:rPr lang="en-US" sz="4000" b="1" dirty="0">
                <a:solidFill>
                  <a:schemeClr val="tx1"/>
                </a:solidFill>
                <a:latin typeface="Times New Roman" panose="02020603050405020304" pitchFamily="18" charset="0"/>
                <a:cs typeface="Times New Roman" panose="02020603050405020304" pitchFamily="18" charset="0"/>
              </a:rPr>
              <a:t>REGISTRATION</a:t>
            </a:r>
            <a:endParaRPr lang="en-US" altLang="ru-RU" sz="4000" dirty="0">
              <a:solidFill>
                <a:schemeClr val="tx1"/>
              </a:solidFill>
              <a:latin typeface="Times New Roman" panose="02020603050405020304" pitchFamily="18" charset="0"/>
              <a:cs typeface="Times New Roman" panose="02020603050405020304" pitchFamily="18" charset="0"/>
            </a:endParaRPr>
          </a:p>
        </p:txBody>
      </p:sp>
      <p:sp>
        <p:nvSpPr>
          <p:cNvPr id="2052" name="AutoShape 4" descr="http://www.hse.ru/mirror/pubs/share/direct/133945425"/>
          <p:cNvSpPr>
            <a:spLocks noChangeAspect="1" noChangeArrowheads="1"/>
          </p:cNvSpPr>
          <p:nvPr/>
        </p:nvSpPr>
        <p:spPr bwMode="auto">
          <a:xfrm>
            <a:off x="221262" y="-205456"/>
            <a:ext cx="433493" cy="433495"/>
          </a:xfrm>
          <a:prstGeom prst="rect">
            <a:avLst/>
          </a:prstGeom>
          <a:noFill/>
        </p:spPr>
        <p:txBody>
          <a:bodyPr vert="horz" wrap="square" lIns="130039" tIns="65020" rIns="130039" bIns="65020" numCol="1" anchor="t" anchorCtr="0" compatLnSpc="1">
            <a:prstTxWarp prst="textNoShape">
              <a:avLst/>
            </a:prstTxWarp>
          </a:bodyPr>
          <a:lstStyle/>
          <a:p>
            <a:endParaRPr lang="ru-RU"/>
          </a:p>
        </p:txBody>
      </p:sp>
      <p:sp>
        <p:nvSpPr>
          <p:cNvPr id="15" name="Прямоугольник 14"/>
          <p:cNvSpPr/>
          <p:nvPr/>
        </p:nvSpPr>
        <p:spPr>
          <a:xfrm>
            <a:off x="1107582" y="2171959"/>
            <a:ext cx="4379945" cy="597663"/>
          </a:xfrm>
          <a:prstGeom prst="rect">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r>
              <a:rPr lang="en-US" dirty="0">
                <a:latin typeface="Times New Roman" panose="02020603050405020304" pitchFamily="18" charset="0"/>
                <a:cs typeface="Times New Roman" panose="02020603050405020304" pitchFamily="18" charset="0"/>
              </a:rPr>
              <a:t>Original Registration </a:t>
            </a:r>
            <a:endParaRPr lang="ru-RU"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777239" y="3269878"/>
            <a:ext cx="5210201" cy="3822886"/>
          </a:xfrm>
          <a:prstGeom prst="rect">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marL="342900" indent="-342900" algn="l">
              <a:buFont typeface="Wingdings" panose="05000000000000000000" pitchFamily="2" charset="2"/>
              <a:buChar char="ü"/>
            </a:pP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Free of charge and made by a local migration office</a:t>
            </a:r>
          </a:p>
          <a:p>
            <a:pPr marL="342900" indent="-342900"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The address on the registration slip is the same as your place of residence in Russia</a:t>
            </a:r>
          </a:p>
          <a:p>
            <a:pPr marL="342900" indent="-342900"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The dates on the registration slip are the same as the dates of your current visa </a:t>
            </a:r>
          </a:p>
          <a:p>
            <a:pPr algn="l"/>
            <a:endParaRPr lang="en-US" sz="2000" b="1" dirty="0"/>
          </a:p>
          <a:p>
            <a:pPr algn="ctr"/>
            <a:endParaRPr lang="en-US" dirty="0"/>
          </a:p>
          <a:p>
            <a:pPr marL="571500" indent="-571500" algn="ctr">
              <a:buFont typeface="Wingdings" panose="05000000000000000000" pitchFamily="2" charset="2"/>
              <a:buChar char="ü"/>
            </a:pPr>
            <a:endParaRPr lang="ru-RU" dirty="0"/>
          </a:p>
        </p:txBody>
      </p:sp>
      <p:sp>
        <p:nvSpPr>
          <p:cNvPr id="20" name="Прямоугольник 19"/>
          <p:cNvSpPr/>
          <p:nvPr/>
        </p:nvSpPr>
        <p:spPr>
          <a:xfrm>
            <a:off x="7643749" y="2127469"/>
            <a:ext cx="4014851" cy="597663"/>
          </a:xfrm>
          <a:prstGeom prst="rect">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r>
              <a:rPr lang="en-US" dirty="0">
                <a:latin typeface="Times New Roman" panose="02020603050405020304" pitchFamily="18" charset="0"/>
                <a:cs typeface="Times New Roman" panose="02020603050405020304" pitchFamily="18" charset="0"/>
              </a:rPr>
              <a:t>Fake Registration </a:t>
            </a:r>
            <a:endParaRPr lang="ru-RU"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6828491" y="3269878"/>
            <a:ext cx="5573745" cy="3822886"/>
          </a:xfrm>
          <a:prstGeom prst="rect">
            <a:avLst/>
          </a:prstGeom>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marL="571500" indent="-571500"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Don`t pay for registration </a:t>
            </a:r>
          </a:p>
          <a:p>
            <a:pPr marL="571500" indent="-571500"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The registration slip is made by a third party</a:t>
            </a:r>
          </a:p>
          <a:p>
            <a:pPr marL="571500" indent="-571500"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Different addresses  on the registration slip and where you stay in Russia</a:t>
            </a:r>
          </a:p>
          <a:p>
            <a:pPr marL="571500" indent="-571500"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The date of the expiration of your registration is later than your visa expires</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8434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316992" y="1670305"/>
            <a:ext cx="11906371" cy="9509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endParaRPr sz="1800" dirty="0">
              <a:solidFill>
                <a:srgbClr val="002060"/>
              </a:solidFill>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19457" y="5315712"/>
            <a:ext cx="11997944" cy="35899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endParaRPr lang="ru-RU" sz="2400" dirty="0">
              <a:solidFill>
                <a:srgbClr val="002060"/>
              </a:solidFill>
              <a:latin typeface="Times New Roman" panose="02020603050405020304" pitchFamily="18" charset="0"/>
              <a:ea typeface="Arial Narrow" charset="0"/>
              <a:cs typeface="Times New Roman" panose="02020603050405020304" pitchFamily="18" charset="0"/>
            </a:endParaRPr>
          </a:p>
          <a:p>
            <a:pPr algn="l">
              <a:defRPr sz="21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26" name="Заголовок основного текста"/>
          <p:cNvSpPr txBox="1"/>
          <p:nvPr/>
        </p:nvSpPr>
        <p:spPr>
          <a:xfrm>
            <a:off x="787399" y="4139373"/>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127"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en-US" dirty="0">
                <a:latin typeface="Times New Roman" panose="02020603050405020304" pitchFamily="18" charset="0"/>
                <a:ea typeface="Arial Narrow" charset="0"/>
                <a:cs typeface="Times New Roman" panose="02020603050405020304" pitchFamily="18" charset="0"/>
              </a:rPr>
              <a:t>Visa and Registration Centre</a:t>
            </a:r>
          </a:p>
          <a:p>
            <a:r>
              <a:rPr lang="en-US" dirty="0">
                <a:latin typeface="Times New Roman" panose="02020603050405020304" pitchFamily="18" charset="0"/>
                <a:ea typeface="Arial Narrow" charset="0"/>
                <a:cs typeface="Times New Roman" panose="02020603050405020304" pitchFamily="18" charset="0"/>
              </a:rPr>
              <a:t>Office of </a:t>
            </a:r>
            <a:r>
              <a:rPr lang="en-US" dirty="0" err="1">
                <a:latin typeface="Times New Roman" panose="02020603050405020304" pitchFamily="18" charset="0"/>
                <a:ea typeface="Arial Narrow" charset="0"/>
                <a:cs typeface="Times New Roman" panose="02020603050405020304" pitchFamily="18" charset="0"/>
              </a:rPr>
              <a:t>Internationalisation</a:t>
            </a:r>
            <a:endParaRPr lang="en-US" dirty="0">
              <a:latin typeface="Times New Roman" panose="02020603050405020304" pitchFamily="18" charset="0"/>
              <a:ea typeface="Arial Narrow" charset="0"/>
              <a:cs typeface="Times New Roman" panose="02020603050405020304" pitchFamily="18"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Прямоугольник 1"/>
          <p:cNvSpPr/>
          <p:nvPr/>
        </p:nvSpPr>
        <p:spPr>
          <a:xfrm>
            <a:off x="3017520" y="5977890"/>
            <a:ext cx="5612130" cy="7294305"/>
          </a:xfrm>
          <a:prstGeom prst="rect">
            <a:avLst/>
          </a:prstGeom>
        </p:spPr>
        <p:txBody>
          <a:bodyPr wrap="square">
            <a:spAutoFit/>
          </a:bodyPr>
          <a:lstStyle/>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p:txBody>
      </p:sp>
      <p:sp>
        <p:nvSpPr>
          <p:cNvPr id="3" name="Прямоугольник 2"/>
          <p:cNvSpPr/>
          <p:nvPr/>
        </p:nvSpPr>
        <p:spPr>
          <a:xfrm>
            <a:off x="1250562" y="1574800"/>
            <a:ext cx="10785228" cy="2862322"/>
          </a:xfrm>
          <a:prstGeom prst="rect">
            <a:avLst/>
          </a:prstGeom>
        </p:spPr>
        <p:txBody>
          <a:bodyPr wrap="square">
            <a:spAutoFit/>
          </a:bodyPr>
          <a:lstStyle/>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a:p>
            <a:pPr>
              <a:defRPr/>
            </a:pPr>
            <a:endParaRPr lang="ru-RU" dirty="0">
              <a:solidFill>
                <a:schemeClr val="accent1">
                  <a:lumMod val="75000"/>
                </a:schemeClr>
              </a:solidFill>
            </a:endParaRPr>
          </a:p>
        </p:txBody>
      </p:sp>
      <p:pic>
        <p:nvPicPr>
          <p:cNvPr id="11" name="Picture 7" descr="C:\Users\makonovalova\Desktop\rossiya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29" y="1910334"/>
            <a:ext cx="4606233" cy="329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2"/>
          <p:cNvSpPr>
            <a:spLocks noChangeArrowheads="1"/>
          </p:cNvSpPr>
          <p:nvPr/>
        </p:nvSpPr>
        <p:spPr bwMode="auto">
          <a:xfrm>
            <a:off x="5554980" y="2145792"/>
            <a:ext cx="6858000" cy="448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algn="l">
              <a:buNone/>
            </a:pPr>
            <a:r>
              <a:rPr lang="en-US" altLang="ru-RU" b="1" dirty="0">
                <a:solidFill>
                  <a:schemeClr val="accent1">
                    <a:lumMod val="50000"/>
                  </a:schemeClr>
                </a:solidFill>
                <a:latin typeface="Times New Roman" panose="02020603050405020304" pitchFamily="18" charset="0"/>
                <a:cs typeface="Times New Roman" panose="02020603050405020304" pitchFamily="18" charset="0"/>
              </a:rPr>
              <a:t>TRAVELING  ACROSS RUSSIA and YOUR REGISTRATION</a:t>
            </a:r>
          </a:p>
          <a:p>
            <a:pPr lvl="0" defTabSz="457200" eaLnBrk="1" fontAlgn="base" hangingPunct="1">
              <a:spcBef>
                <a:spcPct val="0"/>
              </a:spcBef>
              <a:spcAft>
                <a:spcPct val="0"/>
              </a:spcAft>
              <a:buNone/>
            </a:pPr>
            <a:endParaRPr lang="en-US" b="1" kern="1200" dirty="0">
              <a:solidFill>
                <a:srgbClr val="C00000"/>
              </a:solidFill>
              <a:latin typeface="Times New Roman" panose="02020603050405020304" pitchFamily="18" charset="0"/>
              <a:ea typeface="ＭＳ Ｐゴシック"/>
              <a:cs typeface="Times New Roman" panose="02020603050405020304" pitchFamily="18" charset="0"/>
            </a:endParaRPr>
          </a:p>
          <a:p>
            <a:pPr lvl="0" defTabSz="457200" eaLnBrk="1" fontAlgn="base" hangingPunct="1">
              <a:spcBef>
                <a:spcPct val="0"/>
              </a:spcBef>
              <a:spcAft>
                <a:spcPct val="0"/>
              </a:spcAft>
              <a:buNone/>
            </a:pPr>
            <a:r>
              <a:rPr lang="en-US" b="1" kern="1200" dirty="0">
                <a:solidFill>
                  <a:srgbClr val="C00000"/>
                </a:solidFill>
                <a:latin typeface="Times New Roman" panose="02020603050405020304" pitchFamily="18" charset="0"/>
                <a:ea typeface="ＭＳ Ｐゴシック"/>
                <a:cs typeface="Times New Roman" panose="02020603050405020304" pitchFamily="18" charset="0"/>
              </a:rPr>
              <a:t>ATTENTION!</a:t>
            </a:r>
          </a:p>
          <a:p>
            <a:pPr lvl="0" algn="l" defTabSz="457200" eaLnBrk="1" fontAlgn="base" hangingPunct="1">
              <a:spcBef>
                <a:spcPct val="0"/>
              </a:spcBef>
              <a:spcAft>
                <a:spcPct val="0"/>
              </a:spcAft>
              <a:buNone/>
            </a:pPr>
            <a:endParaRPr lang="en-US" sz="2300" b="1" kern="1200" dirty="0">
              <a:solidFill>
                <a:srgbClr val="003F82"/>
              </a:solidFill>
              <a:latin typeface="Times New Roman" panose="02020603050405020304" pitchFamily="18" charset="0"/>
              <a:ea typeface="ＭＳ Ｐゴシック"/>
              <a:cs typeface="Times New Roman" panose="02020603050405020304" pitchFamily="18" charset="0"/>
            </a:endParaRPr>
          </a:p>
          <a:p>
            <a:pPr lvl="0" algn="just" defTabSz="457200" eaLnBrk="1" fontAlgn="base" hangingPunct="1">
              <a:spcBef>
                <a:spcPct val="0"/>
              </a:spcBef>
              <a:spcAft>
                <a:spcPct val="0"/>
              </a:spcAft>
              <a:buNone/>
            </a:pPr>
            <a:r>
              <a:rPr lang="en-US" sz="2300" kern="1200" dirty="0">
                <a:solidFill>
                  <a:srgbClr val="003F82"/>
                </a:solidFill>
                <a:latin typeface="Times New Roman" panose="02020603050405020304" pitchFamily="18" charset="0"/>
                <a:ea typeface="ＭＳ Ｐゴシック"/>
                <a:cs typeface="Times New Roman" panose="02020603050405020304" pitchFamily="18" charset="0"/>
              </a:rPr>
              <a:t>If you </a:t>
            </a:r>
            <a:r>
              <a:rPr lang="en-US" sz="2300" b="1" kern="1200" dirty="0">
                <a:solidFill>
                  <a:srgbClr val="003F82"/>
                </a:solidFill>
                <a:latin typeface="Times New Roman" panose="02020603050405020304" pitchFamily="18" charset="0"/>
                <a:ea typeface="ＭＳ Ｐゴシック"/>
                <a:cs typeface="Times New Roman" panose="02020603050405020304" pitchFamily="18" charset="0"/>
              </a:rPr>
              <a:t>travel across Russia </a:t>
            </a:r>
            <a:r>
              <a:rPr lang="en-US" sz="2300" kern="1200" dirty="0">
                <a:solidFill>
                  <a:srgbClr val="003F82"/>
                </a:solidFill>
                <a:latin typeface="Times New Roman" panose="02020603050405020304" pitchFamily="18" charset="0"/>
                <a:ea typeface="ＭＳ Ｐゴシック"/>
                <a:cs typeface="Times New Roman" panose="02020603050405020304" pitchFamily="18" charset="0"/>
              </a:rPr>
              <a:t>and </a:t>
            </a:r>
          </a:p>
          <a:p>
            <a:pPr lvl="0" algn="just" defTabSz="457200" eaLnBrk="1" fontAlgn="base" hangingPunct="1">
              <a:spcBef>
                <a:spcPct val="0"/>
              </a:spcBef>
              <a:spcAft>
                <a:spcPct val="0"/>
              </a:spcAft>
              <a:buNone/>
            </a:pPr>
            <a:r>
              <a:rPr lang="en-US" sz="2300" kern="1200" dirty="0">
                <a:solidFill>
                  <a:srgbClr val="003F82"/>
                </a:solidFill>
                <a:latin typeface="Times New Roman" panose="02020603050405020304" pitchFamily="18" charset="0"/>
                <a:ea typeface="ＭＳ Ｐゴシック"/>
                <a:cs typeface="Times New Roman" panose="02020603050405020304" pitchFamily="18" charset="0"/>
              </a:rPr>
              <a:t>you </a:t>
            </a:r>
            <a:r>
              <a:rPr lang="en-US" sz="2300" b="1" kern="1200" dirty="0">
                <a:solidFill>
                  <a:srgbClr val="003F82"/>
                </a:solidFill>
                <a:latin typeface="Times New Roman" panose="02020603050405020304" pitchFamily="18" charset="0"/>
                <a:ea typeface="ＭＳ Ｐゴシック"/>
                <a:cs typeface="Times New Roman" panose="02020603050405020304" pitchFamily="18" charset="0"/>
              </a:rPr>
              <a:t>get new registration </a:t>
            </a:r>
            <a:r>
              <a:rPr lang="en-US" sz="2300" kern="1200" dirty="0">
                <a:solidFill>
                  <a:srgbClr val="003F82"/>
                </a:solidFill>
                <a:latin typeface="Times New Roman" panose="02020603050405020304" pitchFamily="18" charset="0"/>
                <a:ea typeface="ＭＳ Ｐゴシック"/>
                <a:cs typeface="Times New Roman" panose="02020603050405020304" pitchFamily="18" charset="0"/>
              </a:rPr>
              <a:t>in hostels, hotels, etc., </a:t>
            </a:r>
          </a:p>
          <a:p>
            <a:pPr lvl="0" algn="just" defTabSz="457200" eaLnBrk="1" fontAlgn="base" hangingPunct="1">
              <a:spcBef>
                <a:spcPct val="0"/>
              </a:spcBef>
              <a:spcAft>
                <a:spcPct val="0"/>
              </a:spcAft>
              <a:buNone/>
            </a:pPr>
            <a:r>
              <a:rPr lang="en-US" sz="2300" kern="1200" dirty="0">
                <a:solidFill>
                  <a:srgbClr val="003F82"/>
                </a:solidFill>
                <a:latin typeface="Times New Roman" panose="02020603050405020304" pitchFamily="18" charset="0"/>
                <a:ea typeface="ＭＳ Ｐゴシック"/>
                <a:cs typeface="Times New Roman" panose="02020603050405020304" pitchFamily="18" charset="0"/>
              </a:rPr>
              <a:t>upon your return to Moscow you </a:t>
            </a:r>
            <a:r>
              <a:rPr lang="en-US" sz="2300" b="1" kern="1200" dirty="0">
                <a:solidFill>
                  <a:srgbClr val="003F82"/>
                </a:solidFill>
                <a:latin typeface="Times New Roman" panose="02020603050405020304" pitchFamily="18" charset="0"/>
                <a:ea typeface="ＭＳ Ｐゴシック"/>
                <a:cs typeface="Times New Roman" panose="02020603050405020304" pitchFamily="18" charset="0"/>
              </a:rPr>
              <a:t>must reapply for registration within 2 days</a:t>
            </a:r>
            <a:r>
              <a:rPr lang="en-US" sz="2300" kern="1200" dirty="0">
                <a:solidFill>
                  <a:srgbClr val="003F82"/>
                </a:solidFill>
                <a:latin typeface="Times New Roman" panose="02020603050405020304" pitchFamily="18" charset="0"/>
                <a:ea typeface="ＭＳ Ｐゴシック"/>
                <a:cs typeface="Times New Roman" panose="02020603050405020304" pitchFamily="18" charset="0"/>
              </a:rPr>
              <a:t> (for more details see slide “REGISTRATION”).</a:t>
            </a:r>
          </a:p>
          <a:p>
            <a:pPr>
              <a:buNone/>
            </a:pPr>
            <a:endParaRPr lang="ru-RU" altLang="ru-RU" sz="1600" dirty="0"/>
          </a:p>
        </p:txBody>
      </p:sp>
      <p:sp>
        <p:nvSpPr>
          <p:cNvPr id="4" name="Прямоугольник 3"/>
          <p:cNvSpPr/>
          <p:nvPr/>
        </p:nvSpPr>
        <p:spPr>
          <a:xfrm>
            <a:off x="1762342" y="7073847"/>
            <a:ext cx="9480114" cy="1384995"/>
          </a:xfrm>
          <a:prstGeom prst="rect">
            <a:avLst/>
          </a:prstGeom>
        </p:spPr>
        <p:txBody>
          <a:bodyPr wrap="square">
            <a:spAutoFit/>
          </a:bodyPr>
          <a:lstStyle/>
          <a:p>
            <a:pPr lvl="0" algn="just" defTabSz="457200" fontAlgn="base" hangingPunct="1">
              <a:spcBef>
                <a:spcPct val="0"/>
              </a:spcBef>
              <a:spcAft>
                <a:spcPct val="0"/>
              </a:spcAft>
            </a:pPr>
            <a:r>
              <a:rPr lang="en-US" sz="2800" b="1" kern="1200" dirty="0">
                <a:solidFill>
                  <a:srgbClr val="1F497D">
                    <a:lumMod val="75000"/>
                  </a:srgbClr>
                </a:solidFill>
                <a:latin typeface="Times New Roman" panose="02020603050405020304" pitchFamily="18" charset="0"/>
                <a:ea typeface="+mn-ea"/>
                <a:cs typeface="Times New Roman" panose="02020603050405020304" pitchFamily="18" charset="0"/>
              </a:rPr>
              <a:t>Foreign citizens who violate the immigration regulations shall be subject to a fine and may be deported from Russia on the basis of a court decision </a:t>
            </a:r>
            <a:endParaRPr lang="ru-RU" sz="2800" b="1" kern="1200" dirty="0">
              <a:solidFill>
                <a:srgbClr val="1F497D">
                  <a:lumMod val="75000"/>
                </a:srgb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645905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363505" y="9109973"/>
            <a:ext cx="5892800" cy="349955"/>
          </a:xfrm>
          <a:prstGeom prst="rect">
            <a:avLst/>
          </a:prstGeom>
          <a:noFill/>
          <a:ln w="9525">
            <a:noFill/>
            <a:miter lim="800000"/>
            <a:headEnd/>
            <a:tailEnd/>
          </a:ln>
        </p:spPr>
        <p:txBody>
          <a:bodyPr lIns="130039" tIns="65020" rIns="130039" bIns="65020"/>
          <a:lstStyle/>
          <a:p>
            <a:pPr>
              <a:spcBef>
                <a:spcPct val="20000"/>
              </a:spcBef>
            </a:pPr>
            <a:r>
              <a:rPr lang="ru-RU" sz="1100" dirty="0">
                <a:solidFill>
                  <a:schemeClr val="bg1"/>
                </a:solidFill>
              </a:rPr>
              <a:t>Higher School of Economics, </a:t>
            </a:r>
            <a:r>
              <a:rPr lang="en-US" sz="1100" dirty="0">
                <a:solidFill>
                  <a:schemeClr val="bg1"/>
                </a:solidFill>
              </a:rPr>
              <a:t>Moscow</a:t>
            </a:r>
            <a:r>
              <a:rPr lang="ru-RU" sz="1100" dirty="0">
                <a:solidFill>
                  <a:schemeClr val="bg1"/>
                </a:solidFill>
              </a:rPr>
              <a:t>, 2018</a:t>
            </a:r>
            <a:endParaRPr lang="en-US" sz="1100" dirty="0">
              <a:solidFill>
                <a:schemeClr val="bg1"/>
              </a:solidFill>
            </a:endParaRPr>
          </a:p>
          <a:p>
            <a:pPr>
              <a:spcBef>
                <a:spcPct val="20000"/>
              </a:spcBef>
            </a:pPr>
            <a:endParaRPr lang="ru-RU" sz="1100" dirty="0">
              <a:solidFill>
                <a:schemeClr val="bg1"/>
              </a:solidFill>
            </a:endParaRPr>
          </a:p>
        </p:txBody>
      </p:sp>
      <p:sp>
        <p:nvSpPr>
          <p:cNvPr id="14343" name="Rectangle 9"/>
          <p:cNvSpPr>
            <a:spLocks noChangeArrowheads="1"/>
          </p:cNvSpPr>
          <p:nvPr/>
        </p:nvSpPr>
        <p:spPr bwMode="auto">
          <a:xfrm>
            <a:off x="10327586" y="2974306"/>
            <a:ext cx="1440825" cy="685308"/>
          </a:xfrm>
          <a:prstGeom prst="rect">
            <a:avLst/>
          </a:prstGeom>
          <a:noFill/>
          <a:ln w="9525">
            <a:noFill/>
            <a:miter lim="800000"/>
            <a:headEnd/>
            <a:tailEnd/>
          </a:ln>
        </p:spPr>
        <p:txBody>
          <a:bodyPr wrap="none" lIns="130039" tIns="65020" rIns="130039" bIns="65020">
            <a:spAutoFit/>
          </a:bodyPr>
          <a:lstStyle/>
          <a:p>
            <a:r>
              <a:rPr lang="en-US" dirty="0">
                <a:solidFill>
                  <a:srgbClr val="FFFFFF"/>
                </a:solidFill>
                <a:latin typeface="Myriad Pro"/>
              </a:rPr>
              <a:t>photo</a:t>
            </a:r>
            <a:endParaRPr lang="en-US" dirty="0">
              <a:solidFill>
                <a:srgbClr val="FFFFFF"/>
              </a:solidFill>
            </a:endParaRPr>
          </a:p>
        </p:txBody>
      </p:sp>
      <p:sp>
        <p:nvSpPr>
          <p:cNvPr id="14344" name="Rectangle 10"/>
          <p:cNvSpPr>
            <a:spLocks noChangeArrowheads="1"/>
          </p:cNvSpPr>
          <p:nvPr/>
        </p:nvSpPr>
        <p:spPr bwMode="auto">
          <a:xfrm>
            <a:off x="10383537" y="5642188"/>
            <a:ext cx="262681" cy="685308"/>
          </a:xfrm>
          <a:prstGeom prst="rect">
            <a:avLst/>
          </a:prstGeom>
          <a:noFill/>
          <a:ln w="9525">
            <a:noFill/>
            <a:miter lim="800000"/>
            <a:headEnd/>
            <a:tailEnd/>
          </a:ln>
        </p:spPr>
        <p:txBody>
          <a:bodyPr wrap="none" lIns="130039" tIns="65020" rIns="130039" bIns="65020">
            <a:spAutoFit/>
          </a:bodyPr>
          <a:lstStyle/>
          <a:p>
            <a:endParaRPr lang="en-US" dirty="0">
              <a:solidFill>
                <a:srgbClr val="FFFFFF"/>
              </a:solidFill>
            </a:endParaRPr>
          </a:p>
        </p:txBody>
      </p:sp>
      <p:sp>
        <p:nvSpPr>
          <p:cNvPr id="14345" name="Rectangle 11"/>
          <p:cNvSpPr>
            <a:spLocks noChangeArrowheads="1"/>
          </p:cNvSpPr>
          <p:nvPr/>
        </p:nvSpPr>
        <p:spPr bwMode="auto">
          <a:xfrm>
            <a:off x="10212904" y="7951894"/>
            <a:ext cx="1440825" cy="685308"/>
          </a:xfrm>
          <a:prstGeom prst="rect">
            <a:avLst/>
          </a:prstGeom>
          <a:noFill/>
          <a:ln w="9525">
            <a:noFill/>
            <a:miter lim="800000"/>
            <a:headEnd/>
            <a:tailEnd/>
          </a:ln>
        </p:spPr>
        <p:txBody>
          <a:bodyPr wrap="none" lIns="130039" tIns="65020" rIns="130039" bIns="65020">
            <a:spAutoFit/>
          </a:bodyPr>
          <a:lstStyle/>
          <a:p>
            <a:r>
              <a:rPr lang="en-US">
                <a:solidFill>
                  <a:srgbClr val="FFFFFF"/>
                </a:solidFill>
                <a:latin typeface="Myriad Pro"/>
              </a:rPr>
              <a:t>photo</a:t>
            </a:r>
            <a:endParaRPr lang="en-US">
              <a:solidFill>
                <a:srgbClr val="FFFFFF"/>
              </a:solidFill>
            </a:endParaRPr>
          </a:p>
        </p:txBody>
      </p:sp>
      <p:sp>
        <p:nvSpPr>
          <p:cNvPr id="2052" name="AutoShape 4" descr="http://www.hse.ru/mirror/pubs/share/direct/133945425"/>
          <p:cNvSpPr>
            <a:spLocks noChangeAspect="1" noChangeArrowheads="1"/>
          </p:cNvSpPr>
          <p:nvPr/>
        </p:nvSpPr>
        <p:spPr bwMode="auto">
          <a:xfrm>
            <a:off x="229517" y="273249"/>
            <a:ext cx="433493" cy="433495"/>
          </a:xfrm>
          <a:prstGeom prst="rect">
            <a:avLst/>
          </a:prstGeom>
          <a:noFill/>
        </p:spPr>
        <p:txBody>
          <a:bodyPr vert="horz" wrap="square" lIns="130039" tIns="65020" rIns="130039" bIns="65020" numCol="1" anchor="t" anchorCtr="0" compatLnSpc="1">
            <a:prstTxWarp prst="textNoShape">
              <a:avLst/>
            </a:prstTxWarp>
          </a:bodyPr>
          <a:lstStyle/>
          <a:p>
            <a:endParaRPr lang="ru-RU"/>
          </a:p>
        </p:txBody>
      </p:sp>
      <p:sp>
        <p:nvSpPr>
          <p:cNvPr id="11" name="Прямоугольник 10"/>
          <p:cNvSpPr/>
          <p:nvPr/>
        </p:nvSpPr>
        <p:spPr>
          <a:xfrm>
            <a:off x="570388" y="2336052"/>
            <a:ext cx="11635873" cy="634704"/>
          </a:xfrm>
          <a:prstGeom prst="rect">
            <a:avLst/>
          </a:prstGeom>
        </p:spPr>
        <p:txBody>
          <a:bodyPr wrap="square" lIns="130039" tIns="65020" rIns="130039" bIns="65020">
            <a:spAutoFit/>
          </a:bodyPr>
          <a:lstStyle/>
          <a:p>
            <a:pPr defTabSz="647940">
              <a:spcBef>
                <a:spcPct val="15000"/>
              </a:spcBef>
            </a:pPr>
            <a:endParaRPr lang="en-US" altLang="ru-RU" sz="3300" dirty="0">
              <a:latin typeface="Arial Narrow" pitchFamily="34" charset="0"/>
            </a:endParaRPr>
          </a:p>
        </p:txBody>
      </p:sp>
      <p:sp>
        <p:nvSpPr>
          <p:cNvPr id="12" name="Title 1"/>
          <p:cNvSpPr txBox="1">
            <a:spLocks/>
          </p:cNvSpPr>
          <p:nvPr/>
        </p:nvSpPr>
        <p:spPr bwMode="auto">
          <a:xfrm>
            <a:off x="2092957" y="706742"/>
            <a:ext cx="10379598" cy="1289754"/>
          </a:xfrm>
          <a:prstGeom prst="rect">
            <a:avLst/>
          </a:prstGeom>
          <a:noFill/>
          <a:ln w="9525">
            <a:noFill/>
            <a:miter lim="800000"/>
            <a:headEnd/>
            <a:tailEnd/>
          </a:ln>
        </p:spPr>
        <p:txBody>
          <a:bodyPr lIns="130039" tIns="65020" rIns="130039" bIns="65020" anchor="ctr"/>
          <a:lstStyle/>
          <a:p>
            <a:pPr defTabSz="647940"/>
            <a:r>
              <a:rPr lang="en-US" sz="4600" b="1" dirty="0">
                <a:solidFill>
                  <a:schemeClr val="tx1"/>
                </a:solidFill>
                <a:latin typeface="Times New Roman" panose="02020603050405020304" pitchFamily="18" charset="0"/>
                <a:cs typeface="Times New Roman" panose="02020603050405020304" pitchFamily="18" charset="0"/>
              </a:rPr>
              <a:t>MULTIPLE-ENTRY VISA</a:t>
            </a:r>
          </a:p>
          <a:p>
            <a:pPr defTabSz="647940"/>
            <a:endParaRPr lang="en-US" altLang="ru-RU" sz="4000" dirty="0">
              <a:solidFill>
                <a:srgbClr val="FFFFFF"/>
              </a:solidFill>
              <a:latin typeface="Arial Narrow" pitchFamily="34" charset="0"/>
              <a:cs typeface="Arial" pitchFamily="34" charset="0"/>
            </a:endParaRPr>
          </a:p>
          <a:p>
            <a:pPr defTabSz="647940"/>
            <a:endParaRPr lang="en-US" altLang="ru-RU" sz="4000" dirty="0">
              <a:solidFill>
                <a:srgbClr val="FFFFFF"/>
              </a:solidFill>
              <a:latin typeface="Arial Narrow" pitchFamily="34" charset="0"/>
              <a:cs typeface="Arial" pitchFamily="34" charset="0"/>
            </a:endParaRPr>
          </a:p>
        </p:txBody>
      </p:sp>
      <p:pic>
        <p:nvPicPr>
          <p:cNvPr id="7169" name="Picture 1" descr="C:\Documents and Settings\eakiseleva\Рабочий стол\паспорт. контроль.png"/>
          <p:cNvPicPr>
            <a:picLocks noChangeAspect="1" noChangeArrowheads="1"/>
          </p:cNvPicPr>
          <p:nvPr/>
        </p:nvPicPr>
        <p:blipFill>
          <a:blip r:embed="rId2"/>
          <a:srcRect/>
          <a:stretch>
            <a:fillRect/>
          </a:stretch>
        </p:blipFill>
        <p:spPr bwMode="auto">
          <a:xfrm>
            <a:off x="821787" y="1192849"/>
            <a:ext cx="1477245" cy="1398653"/>
          </a:xfrm>
          <a:prstGeom prst="rect">
            <a:avLst/>
          </a:prstGeom>
          <a:noFill/>
        </p:spPr>
      </p:pic>
      <p:sp>
        <p:nvSpPr>
          <p:cNvPr id="14" name="TextBox 13"/>
          <p:cNvSpPr txBox="1"/>
          <p:nvPr/>
        </p:nvSpPr>
        <p:spPr>
          <a:xfrm>
            <a:off x="985194" y="2970757"/>
            <a:ext cx="3301055" cy="1608637"/>
          </a:xfrm>
          <a:prstGeom prst="rect">
            <a:avLst/>
          </a:prstGeom>
          <a:noFill/>
        </p:spPr>
        <p:txBody>
          <a:bodyPr wrap="square" lIns="130039" tIns="65020" rIns="130039" bIns="65020" rtlCol="0">
            <a:spAutoFit/>
          </a:bodyPr>
          <a:lstStyle/>
          <a:p>
            <a:pPr lvl="0"/>
            <a:r>
              <a:rPr lang="en-US" sz="2400" b="1" dirty="0">
                <a:latin typeface="Times New Roman" panose="02020603050405020304" pitchFamily="18" charset="0"/>
                <a:cs typeface="Times New Roman" panose="02020603050405020304" pitchFamily="18" charset="0"/>
              </a:rPr>
              <a:t>WHEN APPLY?</a:t>
            </a:r>
          </a:p>
          <a:p>
            <a:r>
              <a:rPr lang="en-US" sz="2400" b="1" u="sng" dirty="0">
                <a:solidFill>
                  <a:srgbClr val="FF0000"/>
                </a:solidFill>
                <a:latin typeface="Times New Roman" panose="02020603050405020304" pitchFamily="18" charset="0"/>
                <a:cs typeface="Times New Roman" panose="02020603050405020304" pitchFamily="18" charset="0"/>
              </a:rPr>
              <a:t>no later than 45 calendar days before your visa expires</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15" name="Рисунок 14" descr="C:\Documents and Settings\eakiseleva\Рабочий стол\d9377c25228589f967cbf34f94671393.png"/>
          <p:cNvPicPr/>
          <p:nvPr/>
        </p:nvPicPr>
        <p:blipFill>
          <a:blip r:embed="rId3" cstate="print"/>
          <a:srcRect/>
          <a:stretch>
            <a:fillRect/>
          </a:stretch>
        </p:blipFill>
        <p:spPr bwMode="auto">
          <a:xfrm>
            <a:off x="363505" y="5026245"/>
            <a:ext cx="1456001" cy="1231886"/>
          </a:xfrm>
          <a:prstGeom prst="rect">
            <a:avLst/>
          </a:prstGeom>
          <a:noFill/>
          <a:ln w="9525">
            <a:noFill/>
            <a:miter lim="800000"/>
            <a:headEnd/>
            <a:tailEnd/>
          </a:ln>
        </p:spPr>
      </p:pic>
      <p:sp>
        <p:nvSpPr>
          <p:cNvPr id="16" name="TextBox 15"/>
          <p:cNvSpPr txBox="1"/>
          <p:nvPr/>
        </p:nvSpPr>
        <p:spPr>
          <a:xfrm>
            <a:off x="1879925" y="5114868"/>
            <a:ext cx="3263051" cy="1362416"/>
          </a:xfrm>
          <a:prstGeom prst="rect">
            <a:avLst/>
          </a:prstGeom>
          <a:noFill/>
        </p:spPr>
        <p:txBody>
          <a:bodyPr wrap="square" lIns="130039" tIns="65020" rIns="130039" bIns="65020" rtlCol="0">
            <a:spAutoFit/>
          </a:bodyPr>
          <a:lstStyle/>
          <a:p>
            <a:pPr lvl="0"/>
            <a:r>
              <a:rPr lang="en-US" sz="2000" b="1" dirty="0">
                <a:latin typeface="Times New Roman" panose="02020603050405020304" pitchFamily="18" charset="0"/>
                <a:cs typeface="Times New Roman" panose="02020603050405020304" pitchFamily="18" charset="0"/>
              </a:rPr>
              <a:t>HOW TO APPLY?</a:t>
            </a:r>
          </a:p>
          <a:p>
            <a:pPr lvl="0"/>
            <a:r>
              <a:rPr lang="en-US" sz="2000" dirty="0">
                <a:latin typeface="Times New Roman" panose="02020603050405020304" pitchFamily="18" charset="0"/>
                <a:cs typeface="Times New Roman" panose="02020603050405020304" pitchFamily="18" charset="0"/>
              </a:rPr>
              <a:t>deliver </a:t>
            </a:r>
            <a:r>
              <a:rPr lang="en-US" sz="2000" u="sng" dirty="0">
                <a:latin typeface="Times New Roman" panose="02020603050405020304" pitchFamily="18" charset="0"/>
                <a:cs typeface="Times New Roman" panose="02020603050405020304" pitchFamily="18" charset="0"/>
              </a:rPr>
              <a:t>in person </a:t>
            </a:r>
            <a:r>
              <a:rPr lang="en-US" sz="2000" dirty="0">
                <a:latin typeface="Times New Roman" panose="02020603050405020304" pitchFamily="18" charset="0"/>
                <a:cs typeface="Times New Roman" panose="02020603050405020304" pitchFamily="18" charset="0"/>
              </a:rPr>
              <a:t>to</a:t>
            </a:r>
            <a:r>
              <a:rPr lang="ru-RU" sz="2000"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Preparatory Year Program manager</a:t>
            </a:r>
            <a:endParaRPr lang="en-US" sz="2000" b="1" i="1" dirty="0">
              <a:latin typeface="Times New Roman" panose="02020603050405020304" pitchFamily="18" charset="0"/>
              <a:cs typeface="Times New Roman" panose="02020603050405020304" pitchFamily="18" charset="0"/>
            </a:endParaRPr>
          </a:p>
        </p:txBody>
      </p:sp>
      <p:pic>
        <p:nvPicPr>
          <p:cNvPr id="17" name="Рисунок 16" descr="C:\Documents and Settings\eakiseleva\Рабочий стол\icon-15.png"/>
          <p:cNvPicPr/>
          <p:nvPr/>
        </p:nvPicPr>
        <p:blipFill>
          <a:blip r:embed="rId4" cstate="print"/>
          <a:srcRect/>
          <a:stretch>
            <a:fillRect/>
          </a:stretch>
        </p:blipFill>
        <p:spPr bwMode="auto">
          <a:xfrm>
            <a:off x="3173514" y="1351619"/>
            <a:ext cx="1527747" cy="1239883"/>
          </a:xfrm>
          <a:prstGeom prst="rect">
            <a:avLst/>
          </a:prstGeom>
          <a:noFill/>
          <a:ln w="9525">
            <a:noFill/>
            <a:miter lim="800000"/>
            <a:headEnd/>
            <a:tailEnd/>
          </a:ln>
        </p:spPr>
      </p:pic>
      <p:sp>
        <p:nvSpPr>
          <p:cNvPr id="18" name="TextBox 17"/>
          <p:cNvSpPr txBox="1"/>
          <p:nvPr/>
        </p:nvSpPr>
        <p:spPr>
          <a:xfrm>
            <a:off x="4995738" y="1317169"/>
            <a:ext cx="7930586" cy="4732570"/>
          </a:xfrm>
          <a:prstGeom prst="rect">
            <a:avLst/>
          </a:prstGeom>
          <a:noFill/>
        </p:spPr>
        <p:txBody>
          <a:bodyPr wrap="square" lIns="130039" tIns="65020" rIns="130039" bIns="65020" rtlCol="0">
            <a:spAutoFit/>
          </a:bodyPr>
          <a:lstStyle/>
          <a:p>
            <a:r>
              <a:rPr lang="en-US" b="1" dirty="0" smtClean="0">
                <a:latin typeface="Times New Roman" panose="02020603050405020304" pitchFamily="18" charset="0"/>
                <a:cs typeface="Times New Roman" panose="02020603050405020304" pitchFamily="18" charset="0"/>
              </a:rPr>
              <a:t>LIST OF DOCUMENTS</a:t>
            </a:r>
            <a:r>
              <a:rPr lang="ru-RU"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lvl="0" algn="l">
              <a:buFont typeface="Wingdings" pitchFamily="2" charset="2"/>
              <a:buChar char="ü"/>
            </a:pPr>
            <a:r>
              <a:rPr lang="en-US" sz="2000" dirty="0">
                <a:latin typeface="Times New Roman" panose="02020603050405020304" pitchFamily="18" charset="0"/>
                <a:cs typeface="Times New Roman" panose="02020603050405020304" pitchFamily="18" charset="0"/>
              </a:rPr>
              <a:t> copy of passport (all pages</a:t>
            </a:r>
            <a:r>
              <a:rPr lang="ru-RU"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with</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marks</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stamps</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visas</a:t>
            </a:r>
            <a:r>
              <a:rPr lang="en-US" sz="2000" dirty="0">
                <a:latin typeface="Times New Roman" panose="02020603050405020304" pitchFamily="18" charset="0"/>
                <a:cs typeface="Times New Roman" panose="02020603050405020304" pitchFamily="18" charset="0"/>
              </a:rPr>
              <a:t>)</a:t>
            </a:r>
          </a:p>
          <a:p>
            <a:pPr lvl="0" algn="l">
              <a:buFont typeface="Wingdings" pitchFamily="2" charset="2"/>
              <a:buChar char="ü"/>
            </a:pPr>
            <a:r>
              <a:rPr lang="en-US" sz="2000" dirty="0">
                <a:latin typeface="Times New Roman" panose="02020603050405020304" pitchFamily="18" charset="0"/>
                <a:cs typeface="Times New Roman" panose="02020603050405020304" pitchFamily="18" charset="0"/>
              </a:rPr>
              <a:t> copy of visa</a:t>
            </a:r>
          </a:p>
          <a:p>
            <a:pPr lvl="0" algn="l">
              <a:buFont typeface="Wingdings" pitchFamily="2" charset="2"/>
              <a:buChar char="ü"/>
            </a:pPr>
            <a:r>
              <a:rPr lang="en-US" sz="2000" dirty="0">
                <a:latin typeface="Times New Roman" panose="02020603050405020304" pitchFamily="18" charset="0"/>
                <a:cs typeface="Times New Roman" panose="02020603050405020304" pitchFamily="18" charset="0"/>
              </a:rPr>
              <a:t> migration card (original + copy)</a:t>
            </a:r>
          </a:p>
          <a:p>
            <a:pPr lvl="0" algn="l">
              <a:buFont typeface="Wingdings" pitchFamily="2" charset="2"/>
              <a:buChar char="ü"/>
            </a:pPr>
            <a:r>
              <a:rPr lang="en-US" sz="2000" dirty="0">
                <a:latin typeface="Times New Roman" panose="02020603050405020304" pitchFamily="18" charset="0"/>
                <a:cs typeface="Times New Roman" panose="02020603050405020304" pitchFamily="18" charset="0"/>
              </a:rPr>
              <a:t> registration slip (original + copy of both sides) </a:t>
            </a:r>
          </a:p>
          <a:p>
            <a:pPr lvl="0" algn="l">
              <a:buFont typeface="Wingdings" pitchFamily="2" charset="2"/>
              <a:buChar char="ü"/>
            </a:pPr>
            <a:r>
              <a:rPr lang="en-US" sz="2000" dirty="0">
                <a:latin typeface="Times New Roman" panose="02020603050405020304" pitchFamily="18" charset="0"/>
                <a:cs typeface="Times New Roman" panose="02020603050405020304" pitchFamily="18" charset="0"/>
              </a:rPr>
              <a:t> 1 color photo </a:t>
            </a:r>
            <a:r>
              <a:rPr lang="en-US" sz="2000" dirty="0" smtClean="0">
                <a:latin typeface="Times New Roman" panose="02020603050405020304" pitchFamily="18" charset="0"/>
                <a:cs typeface="Times New Roman" panose="02020603050405020304" pitchFamily="18" charset="0"/>
              </a:rPr>
              <a:t>3,5 x 4,5 </a:t>
            </a:r>
            <a:r>
              <a:rPr lang="en-US" sz="2000" dirty="0">
                <a:latin typeface="Times New Roman" panose="02020603050405020304" pitchFamily="18" charset="0"/>
                <a:cs typeface="Times New Roman" panose="02020603050405020304" pitchFamily="18" charset="0"/>
              </a:rPr>
              <a:t>cm </a:t>
            </a:r>
          </a:p>
          <a:p>
            <a:pPr lvl="0" algn="l">
              <a:buFont typeface="Wingdings" pitchFamily="2" charset="2"/>
              <a:buChar char="ü"/>
            </a:pPr>
            <a:r>
              <a:rPr lang="en-US" sz="2000" dirty="0">
                <a:latin typeface="Times New Roman" panose="02020603050405020304" pitchFamily="18" charset="0"/>
                <a:cs typeface="Times New Roman" panose="02020603050405020304" pitchFamily="18" charset="0"/>
              </a:rPr>
              <a:t> visa extension </a:t>
            </a:r>
            <a:r>
              <a:rPr lang="en-US" sz="2000" dirty="0">
                <a:latin typeface="Times New Roman" panose="02020603050405020304" pitchFamily="18" charset="0"/>
                <a:cs typeface="Times New Roman" panose="02020603050405020304" pitchFamily="18" charset="0"/>
                <a:hlinkClick r:id="rId5"/>
              </a:rPr>
              <a:t>fee payment receipt </a:t>
            </a:r>
            <a:r>
              <a:rPr lang="en-US" sz="2000" dirty="0">
                <a:latin typeface="Times New Roman" panose="02020603050405020304" pitchFamily="18" charset="0"/>
                <a:cs typeface="Times New Roman" panose="02020603050405020304" pitchFamily="18" charset="0"/>
              </a:rPr>
              <a:t>(1600 Rubles)</a:t>
            </a:r>
          </a:p>
          <a:p>
            <a:pPr lvl="0" algn="l">
              <a:buFont typeface="Wingdings" pitchFamily="2" charset="2"/>
              <a:buChar char="ü"/>
            </a:pPr>
            <a:r>
              <a:rPr lang="en-US" sz="2000" i="1" dirty="0" smtClean="0">
                <a:latin typeface="Times New Roman" panose="02020603050405020304" pitchFamily="18" charset="0"/>
                <a:cs typeface="Times New Roman" panose="02020603050405020304" pitchFamily="18" charset="0"/>
              </a:rPr>
              <a:t>  for </a:t>
            </a:r>
            <a:r>
              <a:rPr lang="en-US" sz="2000" i="1" dirty="0">
                <a:latin typeface="Times New Roman" panose="02020603050405020304" pitchFamily="18" charset="0"/>
                <a:cs typeface="Times New Roman" panose="02020603050405020304" pitchFamily="18" charset="0"/>
              </a:rPr>
              <a:t>full-degree students </a:t>
            </a:r>
            <a:r>
              <a:rPr lang="en-US" sz="2000" dirty="0">
                <a:latin typeface="Times New Roman" panose="02020603050405020304" pitchFamily="18" charset="0"/>
                <a:cs typeface="Times New Roman" panose="02020603050405020304" pitchFamily="18" charset="0"/>
              </a:rPr>
              <a:t>– request it from your study office</a:t>
            </a:r>
          </a:p>
          <a:p>
            <a:pPr lvl="0" algn="l">
              <a:buFont typeface="Wingdings" pitchFamily="2" charset="2"/>
              <a:buChar char="ü"/>
            </a:pPr>
            <a:r>
              <a:rPr lang="ru-RU"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copy </a:t>
            </a:r>
            <a:r>
              <a:rPr lang="en-US" sz="2000" dirty="0">
                <a:latin typeface="Times New Roman" panose="02020603050405020304" pitchFamily="18" charset="0"/>
                <a:cs typeface="Times New Roman" panose="02020603050405020304" pitchFamily="18" charset="0"/>
              </a:rPr>
              <a:t>of tuition agreement (</a:t>
            </a:r>
            <a:r>
              <a:rPr lang="en-US" sz="2000" i="1" dirty="0">
                <a:latin typeface="Times New Roman" panose="02020603050405020304" pitchFamily="18" charset="0"/>
                <a:cs typeface="Times New Roman" panose="02020603050405020304" pitchFamily="18" charset="0"/>
              </a:rPr>
              <a:t>for </a:t>
            </a:r>
            <a:r>
              <a:rPr lang="en-US" sz="2000" i="1" dirty="0" smtClean="0">
                <a:latin typeface="Times New Roman" panose="02020603050405020304" pitchFamily="18" charset="0"/>
                <a:cs typeface="Times New Roman" panose="02020603050405020304" pitchFamily="18" charset="0"/>
              </a:rPr>
              <a:t>fee-paying students</a:t>
            </a:r>
            <a:r>
              <a:rPr lang="en-US" sz="2000" i="1" dirty="0">
                <a:latin typeface="Times New Roman" panose="02020603050405020304" pitchFamily="18" charset="0"/>
                <a:cs typeface="Times New Roman" panose="02020603050405020304" pitchFamily="18" charset="0"/>
              </a:rPr>
              <a:t>, you can get it from your program manager) </a:t>
            </a:r>
            <a:endParaRPr lang="ru-RU" sz="2000" dirty="0">
              <a:latin typeface="Times New Roman" panose="02020603050405020304" pitchFamily="18" charset="0"/>
              <a:cs typeface="Times New Roman" panose="02020603050405020304" pitchFamily="18" charset="0"/>
            </a:endParaRPr>
          </a:p>
          <a:p>
            <a:pPr>
              <a:buFont typeface="Wingdings" pitchFamily="2" charset="2"/>
              <a:buChar char="ü"/>
            </a:pP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copy of your quota referral (</a:t>
            </a:r>
            <a:r>
              <a:rPr lang="en-US" sz="2000" i="1" dirty="0">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quota degree-seeking students, you can get it from your </a:t>
            </a:r>
            <a:r>
              <a:rPr lang="en-US" sz="2000" i="1" dirty="0" smtClean="0">
                <a:latin typeface="Times New Roman" panose="02020603050405020304" pitchFamily="18" charset="0"/>
                <a:cs typeface="Times New Roman" panose="02020603050405020304" pitchFamily="18" charset="0"/>
              </a:rPr>
              <a:t>program manager</a:t>
            </a:r>
            <a:r>
              <a:rPr lang="en-US"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a:buFont typeface="Wingdings" pitchFamily="2" charset="2"/>
              <a:buChar char="ü"/>
            </a:pPr>
            <a:r>
              <a:rPr lang="ru-RU"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order of enrollment (</a:t>
            </a:r>
            <a:r>
              <a:rPr lang="en-US" sz="2000" i="1" dirty="0" smtClean="0">
                <a:latin typeface="Times New Roman" panose="02020603050405020304" pitchFamily="18" charset="0"/>
                <a:cs typeface="Times New Roman" panose="02020603050405020304" pitchFamily="18" charset="0"/>
              </a:rPr>
              <a:t>you </a:t>
            </a:r>
            <a:r>
              <a:rPr lang="en-US" sz="2000" i="1" dirty="0">
                <a:latin typeface="Times New Roman" panose="02020603050405020304" pitchFamily="18" charset="0"/>
                <a:cs typeface="Times New Roman" panose="02020603050405020304" pitchFamily="18" charset="0"/>
              </a:rPr>
              <a:t>can get it from your </a:t>
            </a:r>
            <a:r>
              <a:rPr lang="en-US" sz="2000" i="1" dirty="0" smtClean="0">
                <a:latin typeface="Times New Roman" panose="02020603050405020304" pitchFamily="18" charset="0"/>
                <a:cs typeface="Times New Roman" panose="02020603050405020304" pitchFamily="18" charset="0"/>
              </a:rPr>
              <a:t>program manager</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0">
              <a:buFont typeface="Wingdings" pitchFamily="2" charset="2"/>
              <a:buChar char="ü"/>
            </a:pPr>
            <a:endParaRPr lang="en-US" sz="2300" dirty="0"/>
          </a:p>
        </p:txBody>
      </p:sp>
      <p:pic>
        <p:nvPicPr>
          <p:cNvPr id="23" name="Рисунок 22" descr="C:\Documents and Settings\eakiseleva\Рабочий стол\icon-14.png"/>
          <p:cNvPicPr/>
          <p:nvPr/>
        </p:nvPicPr>
        <p:blipFill>
          <a:blip r:embed="rId6" cstate="print"/>
          <a:srcRect/>
          <a:stretch>
            <a:fillRect/>
          </a:stretch>
        </p:blipFill>
        <p:spPr bwMode="auto">
          <a:xfrm>
            <a:off x="276512" y="6454517"/>
            <a:ext cx="1542994" cy="1438831"/>
          </a:xfrm>
          <a:prstGeom prst="rect">
            <a:avLst/>
          </a:prstGeom>
          <a:noFill/>
          <a:ln w="9525">
            <a:noFill/>
            <a:miter lim="800000"/>
            <a:headEnd/>
            <a:tailEnd/>
          </a:ln>
        </p:spPr>
      </p:pic>
      <p:sp>
        <p:nvSpPr>
          <p:cNvPr id="24" name="TextBox 23"/>
          <p:cNvSpPr txBox="1"/>
          <p:nvPr/>
        </p:nvSpPr>
        <p:spPr>
          <a:xfrm>
            <a:off x="2027164" y="6530932"/>
            <a:ext cx="2968574" cy="1670193"/>
          </a:xfrm>
          <a:prstGeom prst="rect">
            <a:avLst/>
          </a:prstGeom>
          <a:noFill/>
        </p:spPr>
        <p:txBody>
          <a:bodyPr wrap="square" lIns="130039" tIns="65020" rIns="130039" bIns="65020" rtlCol="0">
            <a:spAutoFit/>
          </a:bodyPr>
          <a:lstStyle/>
          <a:p>
            <a:r>
              <a:rPr lang="en-US" sz="2000" b="1" dirty="0">
                <a:latin typeface="Times New Roman" panose="02020603050405020304" pitchFamily="18" charset="0"/>
                <a:cs typeface="Times New Roman" panose="02020603050405020304" pitchFamily="18" charset="0"/>
              </a:rPr>
              <a:t>WHEN TO PICK UP?</a:t>
            </a:r>
            <a:endParaRPr lang="ru-RU"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Visa &amp; Registration Centre </a:t>
            </a:r>
            <a:r>
              <a:rPr lang="en-US" sz="2000" dirty="0">
                <a:latin typeface="Times New Roman" panose="02020603050405020304" pitchFamily="18" charset="0"/>
                <a:cs typeface="Times New Roman" panose="02020603050405020304" pitchFamily="18" charset="0"/>
              </a:rPr>
              <a:t>will inform </a:t>
            </a:r>
            <a:r>
              <a:rPr lang="en-US" sz="2000" dirty="0" smtClean="0">
                <a:latin typeface="Times New Roman" panose="02020603050405020304" pitchFamily="18" charset="0"/>
                <a:cs typeface="Times New Roman" panose="02020603050405020304" pitchFamily="18" charset="0"/>
              </a:rPr>
              <a:t>Preparatory Year Manager </a:t>
            </a:r>
            <a:r>
              <a:rPr lang="en-US" sz="2000" dirty="0">
                <a:latin typeface="Times New Roman" panose="02020603050405020304" pitchFamily="18" charset="0"/>
                <a:cs typeface="Times New Roman" panose="02020603050405020304" pitchFamily="18" charset="0"/>
              </a:rPr>
              <a:t>when it will be ready.</a:t>
            </a:r>
            <a:endParaRPr lang="ru-RU" sz="23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530742" y="7225475"/>
            <a:ext cx="6539338"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NEW REGISTRATION</a:t>
            </a:r>
            <a:endParaRPr lang="ru-RU"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As soon as you get your new multiple-entry visa you must apply for new registration at place of your </a:t>
            </a:r>
            <a:r>
              <a:rPr lang="en-US" sz="2400" i="1" dirty="0" smtClean="0">
                <a:latin typeface="Times New Roman" panose="02020603050405020304" pitchFamily="18" charset="0"/>
                <a:cs typeface="Times New Roman" panose="02020603050405020304" pitchFamily="18" charset="0"/>
              </a:rPr>
              <a:t>residence (dormitory  or apartment) </a:t>
            </a:r>
            <a:r>
              <a:rPr lang="en-US" sz="2400" i="1" dirty="0">
                <a:latin typeface="Times New Roman" panose="02020603050405020304" pitchFamily="18" charset="0"/>
                <a:cs typeface="Times New Roman" panose="02020603050405020304" pitchFamily="18" charset="0"/>
              </a:rPr>
              <a:t>immediately</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0153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F5A7BDE-8EE8-4159-94B7-D1F39AA88923}"/>
              </a:ext>
            </a:extLst>
          </p:cNvPr>
          <p:cNvSpPr txBox="1"/>
          <p:nvPr/>
        </p:nvSpPr>
        <p:spPr>
          <a:xfrm>
            <a:off x="1828800" y="198608"/>
            <a:ext cx="839243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de-DE" sz="7200" b="1" dirty="0" err="1">
                <a:latin typeface="Times New Roman" panose="02020603050405020304" pitchFamily="18" charset="0"/>
                <a:cs typeface="Times New Roman" panose="02020603050405020304" pitchFamily="18" charset="0"/>
              </a:rPr>
              <a:t>Our</a:t>
            </a:r>
            <a:r>
              <a:rPr lang="de-DE" sz="7200" b="1" dirty="0">
                <a:latin typeface="Times New Roman" panose="02020603050405020304" pitchFamily="18" charset="0"/>
                <a:cs typeface="Times New Roman" panose="02020603050405020304" pitchFamily="18" charset="0"/>
              </a:rPr>
              <a:t> </a:t>
            </a:r>
            <a:r>
              <a:rPr lang="de-DE" sz="7200" b="1" dirty="0" err="1">
                <a:latin typeface="Times New Roman" panose="02020603050405020304" pitchFamily="18" charset="0"/>
                <a:cs typeface="Times New Roman" panose="02020603050405020304" pitchFamily="18" charset="0"/>
              </a:rPr>
              <a:t>website</a:t>
            </a:r>
            <a:endParaRPr kumimoji="0" lang="ru-RU" sz="7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endParaRPr>
          </a:p>
        </p:txBody>
      </p:sp>
      <p:pic>
        <p:nvPicPr>
          <p:cNvPr id="4" name="Рисунок 3">
            <a:extLst>
              <a:ext uri="{FF2B5EF4-FFF2-40B4-BE49-F238E27FC236}">
                <a16:creationId xmlns="" xmlns:a16="http://schemas.microsoft.com/office/drawing/2014/main" id="{94C46C5F-A9E5-4DA7-B3BE-81BF6ADBC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58" y="1622138"/>
            <a:ext cx="12191968" cy="7446705"/>
          </a:xfrm>
          <a:prstGeom prst="rect">
            <a:avLst/>
          </a:prstGeom>
        </p:spPr>
      </p:pic>
    </p:spTree>
    <p:extLst>
      <p:ext uri="{BB962C8B-B14F-4D97-AF65-F5344CB8AC3E}">
        <p14:creationId xmlns:p14="http://schemas.microsoft.com/office/powerpoint/2010/main" val="4066383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F5A7BDE-8EE8-4159-94B7-D1F39AA88923}"/>
              </a:ext>
            </a:extLst>
          </p:cNvPr>
          <p:cNvSpPr txBox="1"/>
          <p:nvPr/>
        </p:nvSpPr>
        <p:spPr>
          <a:xfrm>
            <a:off x="2129425" y="42834"/>
            <a:ext cx="874595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de-DE" sz="4800" b="1" dirty="0" err="1">
                <a:latin typeface="Times New Roman" panose="02020603050405020304" pitchFamily="18" charset="0"/>
                <a:cs typeface="Times New Roman" panose="02020603050405020304" pitchFamily="18" charset="0"/>
              </a:rPr>
              <a:t>Our</a:t>
            </a:r>
            <a:r>
              <a:rPr lang="de-DE" sz="4800" b="1" dirty="0">
                <a:latin typeface="Times New Roman" panose="02020603050405020304" pitchFamily="18" charset="0"/>
                <a:cs typeface="Times New Roman" panose="02020603050405020304" pitchFamily="18" charset="0"/>
              </a:rPr>
              <a:t> </a:t>
            </a:r>
            <a:r>
              <a:rPr lang="de-DE" sz="4800" b="1" dirty="0" err="1">
                <a:latin typeface="Times New Roman" panose="02020603050405020304" pitchFamily="18" charset="0"/>
                <a:cs typeface="Times New Roman" panose="02020603050405020304" pitchFamily="18" charset="0"/>
              </a:rPr>
              <a:t>website</a:t>
            </a:r>
            <a:endParaRPr kumimoji="0" lang="ru-RU" sz="48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endParaRPr>
          </a:p>
        </p:txBody>
      </p:sp>
      <p:pic>
        <p:nvPicPr>
          <p:cNvPr id="5" name="Рисунок 4">
            <a:extLst>
              <a:ext uri="{FF2B5EF4-FFF2-40B4-BE49-F238E27FC236}">
                <a16:creationId xmlns="" xmlns:a16="http://schemas.microsoft.com/office/drawing/2014/main" id="{2C12F72D-8EF7-4BE8-944E-FFC0314B45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780" y="930257"/>
            <a:ext cx="6764055" cy="3804781"/>
          </a:xfrm>
          <a:prstGeom prst="rect">
            <a:avLst/>
          </a:prstGeom>
        </p:spPr>
      </p:pic>
      <p:pic>
        <p:nvPicPr>
          <p:cNvPr id="7" name="Рисунок 6">
            <a:extLst>
              <a:ext uri="{FF2B5EF4-FFF2-40B4-BE49-F238E27FC236}">
                <a16:creationId xmlns="" xmlns:a16="http://schemas.microsoft.com/office/drawing/2014/main" id="{C4A7D87B-57FB-4CD3-A09D-5CF921C98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808" y="4569391"/>
            <a:ext cx="8392438" cy="4720746"/>
          </a:xfrm>
          <a:prstGeom prst="rect">
            <a:avLst/>
          </a:prstGeom>
        </p:spPr>
      </p:pic>
      <p:sp>
        <p:nvSpPr>
          <p:cNvPr id="8" name="Стрелка: влево 7">
            <a:extLst>
              <a:ext uri="{FF2B5EF4-FFF2-40B4-BE49-F238E27FC236}">
                <a16:creationId xmlns="" xmlns:a16="http://schemas.microsoft.com/office/drawing/2014/main" id="{2218B64C-0400-4C76-B4ED-052AA945C8BE}"/>
              </a:ext>
            </a:extLst>
          </p:cNvPr>
          <p:cNvSpPr/>
          <p:nvPr/>
        </p:nvSpPr>
        <p:spPr>
          <a:xfrm>
            <a:off x="8229600" y="1691014"/>
            <a:ext cx="2931090" cy="1415441"/>
          </a:xfrm>
          <a:prstGeom prst="lef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9" name="Стрелка: вправо 8">
            <a:extLst>
              <a:ext uri="{FF2B5EF4-FFF2-40B4-BE49-F238E27FC236}">
                <a16:creationId xmlns="" xmlns:a16="http://schemas.microsoft.com/office/drawing/2014/main" id="{7CA0AE1D-68C4-4DD8-A57B-152FF3CC81B1}"/>
              </a:ext>
            </a:extLst>
          </p:cNvPr>
          <p:cNvSpPr/>
          <p:nvPr/>
        </p:nvSpPr>
        <p:spPr>
          <a:xfrm>
            <a:off x="1139868" y="6851737"/>
            <a:ext cx="2617940" cy="951978"/>
          </a:xfrm>
          <a:prstGeom prst="righ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272680673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2102</TotalTime>
  <Words>479</Words>
  <Application>Microsoft Office PowerPoint</Application>
  <PresentationFormat>Произвольный</PresentationFormat>
  <Paragraphs>173</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Коновалова Марина Александровна</dc:creator>
  <cp:lastModifiedBy>Пользователь Windows</cp:lastModifiedBy>
  <cp:revision>246</cp:revision>
  <cp:lastPrinted>2018-07-09T15:28:00Z</cp:lastPrinted>
  <dcterms:modified xsi:type="dcterms:W3CDTF">2019-09-30T08:29:16Z</dcterms:modified>
</cp:coreProperties>
</file>